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rial Bold" charset="1" panose="020B0802020202020204"/>
      <p:regular r:id="rId33"/>
    </p:embeddedFont>
    <p:embeddedFont>
      <p:font typeface="Arimo Bold" charset="1" panose="020B0704020202020204"/>
      <p:regular r:id="rId34"/>
    </p:embeddedFont>
    <p:embeddedFont>
      <p:font typeface="Poppins Medium Bold" charset="1" panose="02000000000000000000"/>
      <p:regular r:id="rId35"/>
    </p:embeddedFont>
    <p:embeddedFont>
      <p:font typeface="Poppins Medium" charset="1" panose="02000000000000000000"/>
      <p:regular r:id="rId36"/>
    </p:embeddedFont>
    <p:embeddedFont>
      <p:font typeface="Poppins Light" charset="1" panose="02000000000000000000"/>
      <p:regular r:id="rId37"/>
    </p:embeddedFont>
    <p:embeddedFont>
      <p:font typeface="Poppins Light Bold" charset="1" panose="02000000000000000000"/>
      <p:regular r:id="rId38"/>
    </p:embeddedFont>
    <p:embeddedFont>
      <p:font typeface="Arimo" charset="1" panose="020B0604020202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https://www.simio.com/download/simio.php" TargetMode="External" Type="http://schemas.openxmlformats.org/officeDocument/2006/relationships/hyperlink"/><Relationship Id="rId4" Target="https://drive.google.com/file/d/1iBdScsNow0zL-ORfetPz6bcqGqYXp4si/view?usp=sharing"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forms.gle/CiyvoT3sATb4G6Bn7"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docs.google.com/spreadsheets/d/1zTwRu2fGoEBqvyrt7FOCvom66bWqiqR-3orzsRpqXuA/edit?usp=sharing"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2"/>
            <a:stretch>
              <a:fillRect l="0" t="-92" r="0" b="-92"/>
            </a:stretch>
          </a:blipFill>
        </p:spPr>
      </p:sp>
      <p:graphicFrame>
        <p:nvGraphicFramePr>
          <p:cNvPr name="Table 3" id="3"/>
          <p:cNvGraphicFramePr>
            <a:graphicFrameLocks noGrp="true"/>
          </p:cNvGraphicFramePr>
          <p:nvPr/>
        </p:nvGraphicFramePr>
        <p:xfrm>
          <a:off x="10656400" y="1940050"/>
          <a:ext cx="7366000" cy="2209800"/>
        </p:xfrm>
        <a:graphic>
          <a:graphicData uri="http://schemas.openxmlformats.org/drawingml/2006/table">
            <a:tbl>
              <a:tblPr/>
              <a:tblGrid>
                <a:gridCol w="3030168"/>
                <a:gridCol w="4335832"/>
              </a:tblGrid>
              <a:tr h="1370269">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Día, Fecha:</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Viernes</a:t>
                      </a:r>
                      <a:endParaRPr lang="en-US" sz="1100"/>
                    </a:p>
                    <a:p>
                      <a:pPr algn="ctr">
                        <a:lnSpc>
                          <a:spcPts val="4200"/>
                        </a:lnSpc>
                      </a:pPr>
                      <a:r>
                        <a:rPr lang="en-US" sz="3000" b="true">
                          <a:solidFill>
                            <a:srgbClr val="000000"/>
                          </a:solidFill>
                          <a:latin typeface="Arimo Bold"/>
                          <a:ea typeface="Arimo Bold"/>
                          <a:cs typeface="Arimo Bold"/>
                          <a:sym typeface="Arimo Bold"/>
                        </a:rPr>
                        <a:t>26</a:t>
                      </a:r>
                      <a:r>
                        <a:rPr lang="en-US" sz="3000" b="true">
                          <a:solidFill>
                            <a:srgbClr val="000000"/>
                          </a:solidFill>
                          <a:latin typeface="Arimo Bold"/>
                          <a:ea typeface="Arimo Bold"/>
                          <a:cs typeface="Arimo Bold"/>
                          <a:sym typeface="Arimo Bold"/>
                        </a:rPr>
                        <a:t> / 07 / 2024</a:t>
                      </a:r>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9531">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Hora de inicio:</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15:40</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971775" y="4512775"/>
            <a:ext cx="13401150" cy="1051200"/>
          </a:xfrm>
          <a:prstGeom prst="rect">
            <a:avLst/>
          </a:prstGeom>
        </p:spPr>
        <p:txBody>
          <a:bodyPr anchor="t" rtlCol="false" tIns="0" lIns="0" bIns="0" rIns="0">
            <a:spAutoFit/>
          </a:bodyPr>
          <a:lstStyle/>
          <a:p>
            <a:pPr algn="l">
              <a:lnSpc>
                <a:spcPts val="5999"/>
              </a:lnSpc>
            </a:pPr>
            <a:r>
              <a:rPr lang="en-US" b="true" sz="4999">
                <a:solidFill>
                  <a:srgbClr val="000000"/>
                </a:solidFill>
                <a:latin typeface="Arial Bold"/>
                <a:ea typeface="Arial Bold"/>
                <a:cs typeface="Arial Bold"/>
                <a:sym typeface="Arial Bold"/>
              </a:rPr>
              <a:t>Modelación y Simulación 2 [A]</a:t>
            </a:r>
          </a:p>
        </p:txBody>
      </p:sp>
      <p:sp>
        <p:nvSpPr>
          <p:cNvPr name="TextBox 5" id="5"/>
          <p:cNvSpPr txBox="true"/>
          <p:nvPr/>
        </p:nvSpPr>
        <p:spPr>
          <a:xfrm rot="0">
            <a:off x="2971775" y="5661100"/>
            <a:ext cx="10990350" cy="888075"/>
          </a:xfrm>
          <a:prstGeom prst="rect">
            <a:avLst/>
          </a:prstGeom>
        </p:spPr>
        <p:txBody>
          <a:bodyPr anchor="t" rtlCol="false" tIns="0" lIns="0" bIns="0" rIns="0">
            <a:spAutoFit/>
          </a:bodyPr>
          <a:lstStyle/>
          <a:p>
            <a:pPr algn="l">
              <a:lnSpc>
                <a:spcPts val="4800"/>
              </a:lnSpc>
            </a:pPr>
            <a:r>
              <a:rPr lang="en-US" b="true" sz="4000">
                <a:solidFill>
                  <a:srgbClr val="000000"/>
                </a:solidFill>
                <a:latin typeface="Arial Bold"/>
                <a:ea typeface="Arial Bold"/>
                <a:cs typeface="Arial Bold"/>
                <a:sym typeface="Arial Bold"/>
              </a:rPr>
              <a:t>André Joaquin Ortega De Paz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133002" y="1788669"/>
            <a:ext cx="16021995" cy="7983979"/>
          </a:xfrm>
          <a:custGeom>
            <a:avLst/>
            <a:gdLst/>
            <a:ahLst/>
            <a:cxnLst/>
            <a:rect r="r" b="b" t="t" l="l"/>
            <a:pathLst>
              <a:path h="7983979" w="16021995">
                <a:moveTo>
                  <a:pt x="0" y="0"/>
                </a:moveTo>
                <a:lnTo>
                  <a:pt x="16021996" y="0"/>
                </a:lnTo>
                <a:lnTo>
                  <a:pt x="16021996" y="7983979"/>
                </a:lnTo>
                <a:lnTo>
                  <a:pt x="0" y="7983979"/>
                </a:lnTo>
                <a:lnTo>
                  <a:pt x="0" y="0"/>
                </a:lnTo>
                <a:close/>
              </a:path>
            </a:pathLst>
          </a:custGeom>
          <a:blipFill>
            <a:blip r:embed="rId2"/>
            <a:stretch>
              <a:fillRect l="0" t="0" r="0" b="0"/>
            </a:stretch>
          </a:blipFill>
        </p:spPr>
      </p:sp>
      <p:sp>
        <p:nvSpPr>
          <p:cNvPr name="TextBox 3" id="3"/>
          <p:cNvSpPr txBox="true"/>
          <p:nvPr/>
        </p:nvSpPr>
        <p:spPr>
          <a:xfrm rot="0">
            <a:off x="3582763" y="648845"/>
            <a:ext cx="11122474" cy="1139823"/>
          </a:xfrm>
          <a:prstGeom prst="rect">
            <a:avLst/>
          </a:prstGeom>
        </p:spPr>
        <p:txBody>
          <a:bodyPr anchor="t" rtlCol="false" tIns="0" lIns="0" bIns="0" rIns="0">
            <a:spAutoFit/>
          </a:bodyPr>
          <a:lstStyle/>
          <a:p>
            <a:pPr algn="ctr">
              <a:lnSpc>
                <a:spcPts val="8799"/>
              </a:lnSpc>
            </a:pPr>
            <a:r>
              <a:rPr lang="en-US" b="true" sz="7999">
                <a:solidFill>
                  <a:srgbClr val="FFFFFF"/>
                </a:solidFill>
                <a:latin typeface="Poppins Medium Bold"/>
                <a:ea typeface="Poppins Medium Bold"/>
                <a:cs typeface="Poppins Medium Bold"/>
                <a:sym typeface="Poppins Medium Bold"/>
              </a:rPr>
              <a:t>VENTANA PRINCIPAL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973362" y="2922236"/>
            <a:ext cx="4326308" cy="5643930"/>
            <a:chOff x="0" y="0"/>
            <a:chExt cx="5768411" cy="7525241"/>
          </a:xfrm>
        </p:grpSpPr>
        <p:sp>
          <p:nvSpPr>
            <p:cNvPr name="TextBox 3" id="3"/>
            <p:cNvSpPr txBox="true"/>
            <p:nvPr/>
          </p:nvSpPr>
          <p:spPr>
            <a:xfrm rot="0">
              <a:off x="0" y="9525"/>
              <a:ext cx="5768411"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BASIC NODE</a:t>
              </a:r>
            </a:p>
          </p:txBody>
        </p:sp>
        <p:sp>
          <p:nvSpPr>
            <p:cNvPr name="TextBox 4" id="4"/>
            <p:cNvSpPr txBox="true"/>
            <p:nvPr/>
          </p:nvSpPr>
          <p:spPr>
            <a:xfrm rot="0">
              <a:off x="0" y="1602807"/>
              <a:ext cx="5768411" cy="5795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Este se utiliza para representar alguna ubicación o punto en especrfico, donde las entidades pueden llegar y realizar alguna acción, como esperar o interactuar con él. Es mayormente utilizado para simular colas.</a:t>
              </a:r>
            </a:p>
          </p:txBody>
        </p:sp>
        <p:sp>
          <p:nvSpPr>
            <p:cNvPr name="AutoShape 5" id="5"/>
            <p:cNvSpPr/>
            <p:nvPr/>
          </p:nvSpPr>
          <p:spPr>
            <a:xfrm>
              <a:off x="0" y="1169704"/>
              <a:ext cx="5768411"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1988330" y="2922236"/>
            <a:ext cx="4326308" cy="6958380"/>
            <a:chOff x="0" y="0"/>
            <a:chExt cx="5768411" cy="9277841"/>
          </a:xfrm>
        </p:grpSpPr>
        <p:sp>
          <p:nvSpPr>
            <p:cNvPr name="TextBox 7" id="7"/>
            <p:cNvSpPr txBox="true"/>
            <p:nvPr/>
          </p:nvSpPr>
          <p:spPr>
            <a:xfrm rot="0">
              <a:off x="0" y="9525"/>
              <a:ext cx="5768411"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TRANSFER NODE</a:t>
              </a:r>
            </a:p>
          </p:txBody>
        </p:sp>
        <p:sp>
          <p:nvSpPr>
            <p:cNvPr name="TextBox 8" id="8"/>
            <p:cNvSpPr txBox="true"/>
            <p:nvPr/>
          </p:nvSpPr>
          <p:spPr>
            <a:xfrm rot="0">
              <a:off x="0" y="1602807"/>
              <a:ext cx="5768411" cy="7548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Realiza acciones similares al BasicNode, con la diferencia que este es utilizado para mover entidades de un nodo a otro. Es útil para simular el movimiento entre un punto A hacia un punto B. Se le puede configurar un tiempo de transferencia, para que pueda simular el tiempo que recorre una entidad entre los puntos.</a:t>
              </a:r>
            </a:p>
          </p:txBody>
        </p:sp>
        <p:sp>
          <p:nvSpPr>
            <p:cNvPr name="AutoShape 9" id="9"/>
            <p:cNvSpPr/>
            <p:nvPr/>
          </p:nvSpPr>
          <p:spPr>
            <a:xfrm>
              <a:off x="0" y="1169704"/>
              <a:ext cx="5768411" cy="0"/>
            </a:xfrm>
            <a:prstGeom prst="line">
              <a:avLst/>
            </a:prstGeom>
            <a:ln cap="rnd" w="25400">
              <a:solidFill>
                <a:srgbClr val="10B5BF"/>
              </a:solidFill>
              <a:prstDash val="solid"/>
              <a:headEnd type="none" len="sm" w="sm"/>
              <a:tailEnd type="none" len="sm" w="sm"/>
            </a:ln>
          </p:spPr>
        </p:sp>
      </p:grpSp>
      <p:sp>
        <p:nvSpPr>
          <p:cNvPr name="Freeform 10" id="10"/>
          <p:cNvSpPr/>
          <p:nvPr/>
        </p:nvSpPr>
        <p:spPr>
          <a:xfrm flipH="false" flipV="false" rot="0">
            <a:off x="7271220" y="3790070"/>
            <a:ext cx="3745560" cy="2048853"/>
          </a:xfrm>
          <a:custGeom>
            <a:avLst/>
            <a:gdLst/>
            <a:ahLst/>
            <a:cxnLst/>
            <a:rect r="r" b="b" t="t" l="l"/>
            <a:pathLst>
              <a:path h="2048853" w="3745560">
                <a:moveTo>
                  <a:pt x="0" y="0"/>
                </a:moveTo>
                <a:lnTo>
                  <a:pt x="3745560" y="0"/>
                </a:lnTo>
                <a:lnTo>
                  <a:pt x="3745560" y="2048854"/>
                </a:lnTo>
                <a:lnTo>
                  <a:pt x="0" y="2048854"/>
                </a:lnTo>
                <a:lnTo>
                  <a:pt x="0" y="0"/>
                </a:lnTo>
                <a:close/>
              </a:path>
            </a:pathLst>
          </a:custGeom>
          <a:blipFill>
            <a:blip r:embed="rId2"/>
            <a:stretch>
              <a:fillRect l="0" t="0" r="0" b="0"/>
            </a:stretch>
          </a:blipFill>
        </p:spPr>
      </p:sp>
      <p:sp>
        <p:nvSpPr>
          <p:cNvPr name="Freeform 11" id="11"/>
          <p:cNvSpPr/>
          <p:nvPr/>
        </p:nvSpPr>
        <p:spPr>
          <a:xfrm flipH="false" flipV="false" rot="0">
            <a:off x="7271220" y="6401426"/>
            <a:ext cx="3745560" cy="1996965"/>
          </a:xfrm>
          <a:custGeom>
            <a:avLst/>
            <a:gdLst/>
            <a:ahLst/>
            <a:cxnLst/>
            <a:rect r="r" b="b" t="t" l="l"/>
            <a:pathLst>
              <a:path h="1996965" w="3745560">
                <a:moveTo>
                  <a:pt x="0" y="0"/>
                </a:moveTo>
                <a:lnTo>
                  <a:pt x="3745560" y="0"/>
                </a:lnTo>
                <a:lnTo>
                  <a:pt x="3745560" y="1996965"/>
                </a:lnTo>
                <a:lnTo>
                  <a:pt x="0" y="1996965"/>
                </a:lnTo>
                <a:lnTo>
                  <a:pt x="0" y="0"/>
                </a:lnTo>
                <a:close/>
              </a:path>
            </a:pathLst>
          </a:custGeom>
          <a:blipFill>
            <a:blip r:embed="rId3"/>
            <a:stretch>
              <a:fillRect l="0" t="-18460" r="0" b="0"/>
            </a:stretch>
          </a:blipFill>
        </p:spPr>
      </p:sp>
      <p:sp>
        <p:nvSpPr>
          <p:cNvPr name="TextBox 12" id="12"/>
          <p:cNvSpPr txBox="true"/>
          <p:nvPr/>
        </p:nvSpPr>
        <p:spPr>
          <a:xfrm rot="0">
            <a:off x="3439656" y="2225637"/>
            <a:ext cx="11977539" cy="407620"/>
          </a:xfrm>
          <a:prstGeom prst="rect">
            <a:avLst/>
          </a:prstGeom>
        </p:spPr>
        <p:txBody>
          <a:bodyPr anchor="t" rtlCol="false" tIns="0" lIns="0" bIns="0" rIns="0">
            <a:spAutoFit/>
          </a:bodyPr>
          <a:lstStyle/>
          <a:p>
            <a:pPr algn="ctr">
              <a:lnSpc>
                <a:spcPts val="3130"/>
              </a:lnSpc>
              <a:spcBef>
                <a:spcPct val="0"/>
              </a:spcBef>
            </a:pPr>
            <a:r>
              <a:rPr lang="en-US" b="true" sz="2846">
                <a:solidFill>
                  <a:srgbClr val="FFFFFF"/>
                </a:solidFill>
                <a:latin typeface="Poppins Medium"/>
                <a:ea typeface="Poppins Medium"/>
                <a:cs typeface="Poppins Medium"/>
                <a:sym typeface="Poppins Medium"/>
              </a:rPr>
              <a:t>Para este tenemos 2 tipos, el cual son BasicNode y TransferNode:</a:t>
            </a:r>
          </a:p>
        </p:txBody>
      </p:sp>
      <p:grpSp>
        <p:nvGrpSpPr>
          <p:cNvPr name="Group 13" id="13"/>
          <p:cNvGrpSpPr/>
          <p:nvPr/>
        </p:nvGrpSpPr>
        <p:grpSpPr>
          <a:xfrm rot="0">
            <a:off x="1028700" y="307181"/>
            <a:ext cx="4326308" cy="1443038"/>
            <a:chOff x="0" y="0"/>
            <a:chExt cx="5768411" cy="1924050"/>
          </a:xfrm>
        </p:grpSpPr>
        <p:sp>
          <p:nvSpPr>
            <p:cNvPr name="TextBox 14" id="14"/>
            <p:cNvSpPr txBox="true"/>
            <p:nvPr/>
          </p:nvSpPr>
          <p:spPr>
            <a:xfrm rot="0">
              <a:off x="0" y="-9525"/>
              <a:ext cx="576841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NODO</a:t>
              </a:r>
            </a:p>
          </p:txBody>
        </p:sp>
        <p:sp>
          <p:nvSpPr>
            <p:cNvPr name="TextBox 15" id="15"/>
            <p:cNvSpPr txBox="true"/>
            <p:nvPr/>
          </p:nvSpPr>
          <p:spPr>
            <a:xfrm rot="0">
              <a:off x="0" y="1270000"/>
              <a:ext cx="576841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Nodes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30064" y="1822425"/>
            <a:ext cx="3759239" cy="5861100"/>
            <a:chOff x="0" y="0"/>
            <a:chExt cx="5012318" cy="7814800"/>
          </a:xfrm>
        </p:grpSpPr>
        <p:sp>
          <p:nvSpPr>
            <p:cNvPr name="TextBox 3" id="3"/>
            <p:cNvSpPr txBox="true"/>
            <p:nvPr/>
          </p:nvSpPr>
          <p:spPr>
            <a:xfrm rot="0">
              <a:off x="0" y="9525"/>
              <a:ext cx="5012318"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CONNECTOR</a:t>
              </a:r>
            </a:p>
          </p:txBody>
        </p:sp>
        <p:sp>
          <p:nvSpPr>
            <p:cNvPr name="TextBox 4" id="4"/>
            <p:cNvSpPr txBox="true"/>
            <p:nvPr/>
          </p:nvSpPr>
          <p:spPr>
            <a:xfrm rot="0">
              <a:off x="0" y="1602807"/>
              <a:ext cx="5012318" cy="6211993"/>
            </a:xfrm>
            <a:prstGeom prst="rect">
              <a:avLst/>
            </a:prstGeom>
          </p:spPr>
          <p:txBody>
            <a:bodyPr anchor="t" rtlCol="false" tIns="0" lIns="0" bIns="0" rIns="0">
              <a:spAutoFit/>
            </a:bodyPr>
            <a:lstStyle/>
            <a:p>
              <a:pPr algn="just">
                <a:lnSpc>
                  <a:spcPts val="3080"/>
                </a:lnSpc>
              </a:pPr>
              <a:r>
                <a:rPr lang="en-US" sz="2200">
                  <a:solidFill>
                    <a:srgbClr val="FFFFFF"/>
                  </a:solidFill>
                  <a:latin typeface="Poppins Light"/>
                  <a:ea typeface="Poppins Light"/>
                  <a:cs typeface="Poppins Light"/>
                  <a:sym typeface="Poppins Light"/>
                </a:rPr>
                <a:t>Es el mas simple de los 3, es una línea que conecta a dos nodos o componentes, para</a:t>
              </a:r>
            </a:p>
            <a:p>
              <a:pPr algn="just">
                <a:lnSpc>
                  <a:spcPts val="3080"/>
                </a:lnSpc>
              </a:pPr>
              <a:r>
                <a:rPr lang="en-US" sz="2200">
                  <a:solidFill>
                    <a:srgbClr val="FFFFFF"/>
                  </a:solidFill>
                  <a:latin typeface="Poppins Light"/>
                  <a:ea typeface="Poppins Light"/>
                  <a:cs typeface="Poppins Light"/>
                  <a:sym typeface="Poppins Light"/>
                </a:rPr>
                <a:t>entender cómo funcionan estos, imaginemos un camino, este connector se usa para</a:t>
              </a:r>
            </a:p>
            <a:p>
              <a:pPr algn="just">
                <a:lnSpc>
                  <a:spcPts val="3080"/>
                </a:lnSpc>
              </a:pPr>
              <a:r>
                <a:rPr lang="en-US" sz="2200">
                  <a:solidFill>
                    <a:srgbClr val="FFFFFF"/>
                  </a:solidFill>
                  <a:latin typeface="Poppins Light"/>
                  <a:ea typeface="Poppins Light"/>
                  <a:cs typeface="Poppins Light"/>
                  <a:sym typeface="Poppins Light"/>
                </a:rPr>
                <a:t>darle ese camino a nuestra entidad y que llegue de un punto A, hacia un punto B.</a:t>
              </a:r>
            </a:p>
          </p:txBody>
        </p:sp>
        <p:sp>
          <p:nvSpPr>
            <p:cNvPr name="AutoShape 5" id="5"/>
            <p:cNvSpPr/>
            <p:nvPr/>
          </p:nvSpPr>
          <p:spPr>
            <a:xfrm>
              <a:off x="0" y="1169704"/>
              <a:ext cx="5012318"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5175211" y="1822425"/>
            <a:ext cx="3759239" cy="6642150"/>
            <a:chOff x="0" y="0"/>
            <a:chExt cx="5012318" cy="8856200"/>
          </a:xfrm>
        </p:grpSpPr>
        <p:sp>
          <p:nvSpPr>
            <p:cNvPr name="TextBox 7" id="7"/>
            <p:cNvSpPr txBox="true"/>
            <p:nvPr/>
          </p:nvSpPr>
          <p:spPr>
            <a:xfrm rot="0">
              <a:off x="0" y="9525"/>
              <a:ext cx="5012318"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PATH</a:t>
              </a:r>
            </a:p>
          </p:txBody>
        </p:sp>
        <p:sp>
          <p:nvSpPr>
            <p:cNvPr name="TextBox 8" id="8"/>
            <p:cNvSpPr txBox="true"/>
            <p:nvPr/>
          </p:nvSpPr>
          <p:spPr>
            <a:xfrm rot="0">
              <a:off x="0" y="1602807"/>
              <a:ext cx="5012318" cy="7253393"/>
            </a:xfrm>
            <a:prstGeom prst="rect">
              <a:avLst/>
            </a:prstGeom>
          </p:spPr>
          <p:txBody>
            <a:bodyPr anchor="t" rtlCol="false" tIns="0" lIns="0" bIns="0" rIns="0">
              <a:spAutoFit/>
            </a:bodyPr>
            <a:lstStyle/>
            <a:p>
              <a:pPr algn="just">
                <a:lnSpc>
                  <a:spcPts val="3080"/>
                </a:lnSpc>
              </a:pPr>
              <a:r>
                <a:rPr lang="en-US" sz="2200">
                  <a:solidFill>
                    <a:srgbClr val="FFFFFF"/>
                  </a:solidFill>
                  <a:latin typeface="Poppins Light"/>
                  <a:ea typeface="Poppins Light"/>
                  <a:cs typeface="Poppins Light"/>
                  <a:sym typeface="Poppins Light"/>
                </a:rPr>
                <a:t>Traducido al español es la ruta o enlace que existe entre los nodos, este representa el</a:t>
              </a:r>
            </a:p>
            <a:p>
              <a:pPr algn="just">
                <a:lnSpc>
                  <a:spcPts val="3080"/>
                </a:lnSpc>
              </a:pPr>
              <a:r>
                <a:rPr lang="en-US" sz="2200">
                  <a:solidFill>
                    <a:srgbClr val="FFFFFF"/>
                  </a:solidFill>
                  <a:latin typeface="Poppins Light"/>
                  <a:ea typeface="Poppins Light"/>
                  <a:cs typeface="Poppins Light"/>
                  <a:sym typeface="Poppins Light"/>
                </a:rPr>
                <a:t>camino que siguen las entidades y puede tener asociada una distancia, velocidad,</a:t>
              </a:r>
            </a:p>
            <a:p>
              <a:pPr algn="just">
                <a:lnSpc>
                  <a:spcPts val="3080"/>
                </a:lnSpc>
              </a:pPr>
              <a:r>
                <a:rPr lang="en-US" sz="2200">
                  <a:solidFill>
                    <a:srgbClr val="FFFFFF"/>
                  </a:solidFill>
                  <a:latin typeface="Poppins Light"/>
                  <a:ea typeface="Poppins Light"/>
                  <a:cs typeface="Poppins Light"/>
                  <a:sym typeface="Poppins Light"/>
                </a:rPr>
                <a:t>también si existen varios caminos en un nodo, podemos escoger la probabilidad de</a:t>
              </a:r>
            </a:p>
            <a:p>
              <a:pPr algn="just">
                <a:lnSpc>
                  <a:spcPts val="3080"/>
                </a:lnSpc>
              </a:pPr>
              <a:r>
                <a:rPr lang="en-US" sz="2200">
                  <a:solidFill>
                    <a:srgbClr val="FFFFFF"/>
                  </a:solidFill>
                  <a:latin typeface="Poppins Light"/>
                  <a:ea typeface="Poppins Light"/>
                  <a:cs typeface="Poppins Light"/>
                  <a:sym typeface="Poppins Light"/>
                </a:rPr>
                <a:t>que una entidad tome por la ruta X o por la ruta Y.</a:t>
              </a:r>
            </a:p>
          </p:txBody>
        </p:sp>
        <p:sp>
          <p:nvSpPr>
            <p:cNvPr name="AutoShape 9" id="9"/>
            <p:cNvSpPr/>
            <p:nvPr/>
          </p:nvSpPr>
          <p:spPr>
            <a:xfrm>
              <a:off x="0" y="1169704"/>
              <a:ext cx="5012318" cy="0"/>
            </a:xfrm>
            <a:prstGeom prst="line">
              <a:avLst/>
            </a:prstGeom>
            <a:ln cap="rnd" w="25400">
              <a:solidFill>
                <a:srgbClr val="10B5BF"/>
              </a:solidFill>
              <a:prstDash val="solid"/>
              <a:headEnd type="none" len="sm" w="sm"/>
              <a:tailEnd type="none" len="sm" w="sm"/>
            </a:ln>
          </p:spPr>
        </p:sp>
      </p:grpSp>
      <p:grpSp>
        <p:nvGrpSpPr>
          <p:cNvPr name="Group 10" id="10"/>
          <p:cNvGrpSpPr/>
          <p:nvPr/>
        </p:nvGrpSpPr>
        <p:grpSpPr>
          <a:xfrm rot="0">
            <a:off x="9420359" y="1822425"/>
            <a:ext cx="3759239" cy="5080050"/>
            <a:chOff x="0" y="0"/>
            <a:chExt cx="5012318" cy="6773400"/>
          </a:xfrm>
        </p:grpSpPr>
        <p:sp>
          <p:nvSpPr>
            <p:cNvPr name="TextBox 11" id="11"/>
            <p:cNvSpPr txBox="true"/>
            <p:nvPr/>
          </p:nvSpPr>
          <p:spPr>
            <a:xfrm rot="0">
              <a:off x="0" y="9525"/>
              <a:ext cx="5012318"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TIMEPATH:</a:t>
              </a:r>
            </a:p>
          </p:txBody>
        </p:sp>
        <p:sp>
          <p:nvSpPr>
            <p:cNvPr name="TextBox 12" id="12"/>
            <p:cNvSpPr txBox="true"/>
            <p:nvPr/>
          </p:nvSpPr>
          <p:spPr>
            <a:xfrm rot="0">
              <a:off x="0" y="1602807"/>
              <a:ext cx="5012318" cy="5170593"/>
            </a:xfrm>
            <a:prstGeom prst="rect">
              <a:avLst/>
            </a:prstGeom>
          </p:spPr>
          <p:txBody>
            <a:bodyPr anchor="t" rtlCol="false" tIns="0" lIns="0" bIns="0" rIns="0">
              <a:spAutoFit/>
            </a:bodyPr>
            <a:lstStyle/>
            <a:p>
              <a:pPr algn="just">
                <a:lnSpc>
                  <a:spcPts val="3080"/>
                </a:lnSpc>
              </a:pPr>
              <a:r>
                <a:rPr lang="en-US" sz="2200">
                  <a:solidFill>
                    <a:srgbClr val="FFFFFF"/>
                  </a:solidFill>
                  <a:latin typeface="Poppins Light"/>
                  <a:ea typeface="Poppins Light"/>
                  <a:cs typeface="Poppins Light"/>
                  <a:sym typeface="Poppins Light"/>
                </a:rPr>
                <a:t>Ejecuta una función similar al path, con la diferencia que, a este, se le asigna un tiempo</a:t>
              </a:r>
            </a:p>
            <a:p>
              <a:pPr algn="just">
                <a:lnSpc>
                  <a:spcPts val="3080"/>
                </a:lnSpc>
              </a:pPr>
              <a:r>
                <a:rPr lang="en-US" sz="2200">
                  <a:solidFill>
                    <a:srgbClr val="FFFFFF"/>
                  </a:solidFill>
                  <a:latin typeface="Poppins Light"/>
                  <a:ea typeface="Poppins Light"/>
                  <a:cs typeface="Poppins Light"/>
                  <a:sym typeface="Poppins Light"/>
                </a:rPr>
                <a:t>para recorrerlo, es decir, que, si le asignamos 10 minutos, nuestra entidad tomara los</a:t>
              </a:r>
            </a:p>
            <a:p>
              <a:pPr algn="just">
                <a:lnSpc>
                  <a:spcPts val="3080"/>
                </a:lnSpc>
              </a:pPr>
              <a:r>
                <a:rPr lang="en-US" sz="2200">
                  <a:solidFill>
                    <a:srgbClr val="FFFFFF"/>
                  </a:solidFill>
                  <a:latin typeface="Poppins Light"/>
                  <a:ea typeface="Poppins Light"/>
                  <a:cs typeface="Poppins Light"/>
                  <a:sym typeface="Poppins Light"/>
                </a:rPr>
                <a:t>10 minutos en llegar del punto A al punto B.</a:t>
              </a:r>
            </a:p>
          </p:txBody>
        </p:sp>
        <p:sp>
          <p:nvSpPr>
            <p:cNvPr name="AutoShape 13" id="13"/>
            <p:cNvSpPr/>
            <p:nvPr/>
          </p:nvSpPr>
          <p:spPr>
            <a:xfrm>
              <a:off x="0" y="1169704"/>
              <a:ext cx="5012318" cy="0"/>
            </a:xfrm>
            <a:prstGeom prst="line">
              <a:avLst/>
            </a:prstGeom>
            <a:ln cap="rnd" w="25400">
              <a:solidFill>
                <a:srgbClr val="10B5BF"/>
              </a:solidFill>
              <a:prstDash val="solid"/>
              <a:headEnd type="none" len="sm" w="sm"/>
              <a:tailEnd type="none" len="sm" w="sm"/>
            </a:ln>
          </p:spPr>
        </p:sp>
      </p:grpSp>
      <p:grpSp>
        <p:nvGrpSpPr>
          <p:cNvPr name="Group 14" id="14"/>
          <p:cNvGrpSpPr/>
          <p:nvPr/>
        </p:nvGrpSpPr>
        <p:grpSpPr>
          <a:xfrm rot="0">
            <a:off x="13598697" y="1822425"/>
            <a:ext cx="3759239" cy="5861100"/>
            <a:chOff x="0" y="0"/>
            <a:chExt cx="5012318" cy="7814800"/>
          </a:xfrm>
        </p:grpSpPr>
        <p:sp>
          <p:nvSpPr>
            <p:cNvPr name="TextBox 15" id="15"/>
            <p:cNvSpPr txBox="true"/>
            <p:nvPr/>
          </p:nvSpPr>
          <p:spPr>
            <a:xfrm rot="0">
              <a:off x="0" y="9525"/>
              <a:ext cx="5012318" cy="6889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CONVEYOR:</a:t>
              </a:r>
            </a:p>
          </p:txBody>
        </p:sp>
        <p:sp>
          <p:nvSpPr>
            <p:cNvPr name="TextBox 16" id="16"/>
            <p:cNvSpPr txBox="true"/>
            <p:nvPr/>
          </p:nvSpPr>
          <p:spPr>
            <a:xfrm rot="0">
              <a:off x="0" y="1602807"/>
              <a:ext cx="5012318" cy="6211993"/>
            </a:xfrm>
            <a:prstGeom prst="rect">
              <a:avLst/>
            </a:prstGeom>
          </p:spPr>
          <p:txBody>
            <a:bodyPr anchor="t" rtlCol="false" tIns="0" lIns="0" bIns="0" rIns="0">
              <a:spAutoFit/>
            </a:bodyPr>
            <a:lstStyle/>
            <a:p>
              <a:pPr algn="just">
                <a:lnSpc>
                  <a:spcPts val="3080"/>
                </a:lnSpc>
              </a:pPr>
              <a:r>
                <a:rPr lang="en-US" sz="2200">
                  <a:solidFill>
                    <a:srgbClr val="FFFFFF"/>
                  </a:solidFill>
                  <a:latin typeface="Poppins Light"/>
                  <a:ea typeface="Poppins Light"/>
                  <a:cs typeface="Poppins Light"/>
                  <a:sym typeface="Poppins Light"/>
                </a:rPr>
                <a:t>Traducido al español, significa transportador, para entender como funciona este path,</a:t>
              </a:r>
            </a:p>
            <a:p>
              <a:pPr algn="just">
                <a:lnSpc>
                  <a:spcPts val="3080"/>
                </a:lnSpc>
              </a:pPr>
              <a:r>
                <a:rPr lang="en-US" sz="2200">
                  <a:solidFill>
                    <a:srgbClr val="FFFFFF"/>
                  </a:solidFill>
                  <a:latin typeface="Poppins Light"/>
                  <a:ea typeface="Poppins Light"/>
                  <a:cs typeface="Poppins Light"/>
                  <a:sym typeface="Poppins Light"/>
                </a:rPr>
                <a:t>tenemos que imaginar una banda transportadora, este tiene propiedades similares a</a:t>
              </a:r>
            </a:p>
            <a:p>
              <a:pPr algn="just">
                <a:lnSpc>
                  <a:spcPts val="3080"/>
                </a:lnSpc>
              </a:pPr>
              <a:r>
                <a:rPr lang="en-US" sz="2200">
                  <a:solidFill>
                    <a:srgbClr val="FFFFFF"/>
                  </a:solidFill>
                  <a:latin typeface="Poppins Light"/>
                  <a:ea typeface="Poppins Light"/>
                  <a:cs typeface="Poppins Light"/>
                  <a:sym typeface="Poppins Light"/>
                </a:rPr>
                <a:t>un path y a un timePath, ya que, se le puede asignar una velocidad y una distancia.</a:t>
              </a:r>
            </a:p>
          </p:txBody>
        </p:sp>
        <p:sp>
          <p:nvSpPr>
            <p:cNvPr name="AutoShape 17" id="17"/>
            <p:cNvSpPr/>
            <p:nvPr/>
          </p:nvSpPr>
          <p:spPr>
            <a:xfrm>
              <a:off x="0" y="1169704"/>
              <a:ext cx="5012318" cy="0"/>
            </a:xfrm>
            <a:prstGeom prst="line">
              <a:avLst/>
            </a:prstGeom>
            <a:ln cap="rnd" w="25400">
              <a:solidFill>
                <a:srgbClr val="10B5BF"/>
              </a:solidFill>
              <a:prstDash val="solid"/>
              <a:headEnd type="none" len="sm" w="sm"/>
              <a:tailEnd type="none" len="sm" w="sm"/>
            </a:ln>
          </p:spPr>
        </p:sp>
      </p:grpSp>
      <p:sp>
        <p:nvSpPr>
          <p:cNvPr name="Freeform 18" id="18"/>
          <p:cNvSpPr/>
          <p:nvPr/>
        </p:nvSpPr>
        <p:spPr>
          <a:xfrm flipH="false" flipV="false" rot="0">
            <a:off x="4107341" y="8782562"/>
            <a:ext cx="9654218" cy="1203507"/>
          </a:xfrm>
          <a:custGeom>
            <a:avLst/>
            <a:gdLst/>
            <a:ahLst/>
            <a:cxnLst/>
            <a:rect r="r" b="b" t="t" l="l"/>
            <a:pathLst>
              <a:path h="1203507" w="9654218">
                <a:moveTo>
                  <a:pt x="0" y="0"/>
                </a:moveTo>
                <a:lnTo>
                  <a:pt x="9654218" y="0"/>
                </a:lnTo>
                <a:lnTo>
                  <a:pt x="9654218" y="1203507"/>
                </a:lnTo>
                <a:lnTo>
                  <a:pt x="0" y="1203507"/>
                </a:lnTo>
                <a:lnTo>
                  <a:pt x="0" y="0"/>
                </a:lnTo>
                <a:close/>
              </a:path>
            </a:pathLst>
          </a:custGeom>
          <a:blipFill>
            <a:blip r:embed="rId2"/>
            <a:stretch>
              <a:fillRect l="0" t="0" r="0" b="0"/>
            </a:stretch>
          </a:blipFill>
        </p:spPr>
      </p:sp>
      <p:grpSp>
        <p:nvGrpSpPr>
          <p:cNvPr name="Group 19" id="19"/>
          <p:cNvGrpSpPr/>
          <p:nvPr/>
        </p:nvGrpSpPr>
        <p:grpSpPr>
          <a:xfrm rot="0">
            <a:off x="1028700" y="165414"/>
            <a:ext cx="5491952" cy="1443038"/>
            <a:chOff x="0" y="0"/>
            <a:chExt cx="7322602" cy="1924050"/>
          </a:xfrm>
        </p:grpSpPr>
        <p:sp>
          <p:nvSpPr>
            <p:cNvPr name="TextBox 20" id="20"/>
            <p:cNvSpPr txBox="true"/>
            <p:nvPr/>
          </p:nvSpPr>
          <p:spPr>
            <a:xfrm rot="0">
              <a:off x="0" y="-9525"/>
              <a:ext cx="7322602"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ENLACES</a:t>
              </a:r>
            </a:p>
          </p:txBody>
        </p:sp>
        <p:sp>
          <p:nvSpPr>
            <p:cNvPr name="TextBox 21" id="21"/>
            <p:cNvSpPr txBox="true"/>
            <p:nvPr/>
          </p:nvSpPr>
          <p:spPr>
            <a:xfrm rot="0">
              <a:off x="0" y="1270000"/>
              <a:ext cx="7322602"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Paths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576299" y="1750219"/>
            <a:ext cx="8925874" cy="4310430"/>
            <a:chOff x="0" y="0"/>
            <a:chExt cx="11901166" cy="5747241"/>
          </a:xfrm>
        </p:grpSpPr>
        <p:sp>
          <p:nvSpPr>
            <p:cNvPr name="TextBox 3" id="3"/>
            <p:cNvSpPr txBox="true"/>
            <p:nvPr/>
          </p:nvSpPr>
          <p:spPr>
            <a:xfrm rot="0">
              <a:off x="0" y="0"/>
              <a:ext cx="11901166" cy="800100"/>
            </a:xfrm>
            <a:prstGeom prst="rect">
              <a:avLst/>
            </a:prstGeom>
          </p:spPr>
          <p:txBody>
            <a:bodyPr anchor="t" rtlCol="false" tIns="0" lIns="0" bIns="0" rIns="0">
              <a:spAutoFit/>
            </a:bodyPr>
            <a:lstStyle/>
            <a:p>
              <a:pPr algn="ctr">
                <a:lnSpc>
                  <a:spcPts val="4799"/>
                </a:lnSpc>
              </a:pPr>
              <a:r>
                <a:rPr lang="en-US" sz="3999">
                  <a:solidFill>
                    <a:srgbClr val="FFFFFF"/>
                  </a:solidFill>
                  <a:latin typeface="Poppins Medium"/>
                  <a:ea typeface="Poppins Medium"/>
                  <a:cs typeface="Poppins Medium"/>
                  <a:sym typeface="Poppins Medium"/>
                </a:rPr>
                <a:t>MODEL ENTITY</a:t>
              </a:r>
            </a:p>
          </p:txBody>
        </p:sp>
        <p:sp>
          <p:nvSpPr>
            <p:cNvPr name="TextBox 4" id="4"/>
            <p:cNvSpPr txBox="true"/>
            <p:nvPr/>
          </p:nvSpPr>
          <p:spPr>
            <a:xfrm rot="0">
              <a:off x="0" y="1704407"/>
              <a:ext cx="11901166" cy="4042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Las entidades son los elementos que se mueven a través del modelo de simulación. Pueden </a:t>
              </a:r>
              <a:r>
                <a:rPr lang="en-US" sz="2499">
                  <a:solidFill>
                    <a:srgbClr val="FFFFFF"/>
                  </a:solidFill>
                  <a:latin typeface="Poppins Light"/>
                  <a:ea typeface="Poppins Light"/>
                  <a:cs typeface="Poppins Light"/>
                  <a:sym typeface="Poppins Light"/>
                </a:rPr>
                <a:t>representar productos, materiales, personas o cualquier objeto que esté siendo procesado o transportado en el sistema. Las entidades pueden interactuar con los nodos y paths, y su comportamiento y estado pueden cambiar a medida que avanzan a través del proceso de simulación.</a:t>
              </a:r>
            </a:p>
          </p:txBody>
        </p:sp>
        <p:sp>
          <p:nvSpPr>
            <p:cNvPr name="AutoShape 5" id="5"/>
            <p:cNvSpPr/>
            <p:nvPr/>
          </p:nvSpPr>
          <p:spPr>
            <a:xfrm>
              <a:off x="0" y="1271304"/>
              <a:ext cx="11901166"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300327" y="1019635"/>
            <a:ext cx="3316761" cy="3806119"/>
          </a:xfrm>
          <a:custGeom>
            <a:avLst/>
            <a:gdLst/>
            <a:ahLst/>
            <a:cxnLst/>
            <a:rect r="r" b="b" t="t" l="l"/>
            <a:pathLst>
              <a:path h="3806119" w="3316761">
                <a:moveTo>
                  <a:pt x="0" y="0"/>
                </a:moveTo>
                <a:lnTo>
                  <a:pt x="3316761" y="0"/>
                </a:lnTo>
                <a:lnTo>
                  <a:pt x="3316761" y="3806119"/>
                </a:lnTo>
                <a:lnTo>
                  <a:pt x="0" y="3806119"/>
                </a:lnTo>
                <a:lnTo>
                  <a:pt x="0" y="0"/>
                </a:lnTo>
                <a:close/>
              </a:path>
            </a:pathLst>
          </a:custGeom>
          <a:blipFill>
            <a:blip r:embed="rId2"/>
            <a:stretch>
              <a:fillRect l="0" t="0" r="0" b="0"/>
            </a:stretch>
          </a:blipFill>
        </p:spPr>
      </p:sp>
      <p:sp>
        <p:nvSpPr>
          <p:cNvPr name="Freeform 7" id="7"/>
          <p:cNvSpPr/>
          <p:nvPr/>
        </p:nvSpPr>
        <p:spPr>
          <a:xfrm flipH="false" flipV="false" rot="0">
            <a:off x="507151" y="7046560"/>
            <a:ext cx="4943905" cy="2543864"/>
          </a:xfrm>
          <a:custGeom>
            <a:avLst/>
            <a:gdLst/>
            <a:ahLst/>
            <a:cxnLst/>
            <a:rect r="r" b="b" t="t" l="l"/>
            <a:pathLst>
              <a:path h="2543864" w="4943905">
                <a:moveTo>
                  <a:pt x="0" y="0"/>
                </a:moveTo>
                <a:lnTo>
                  <a:pt x="4943906" y="0"/>
                </a:lnTo>
                <a:lnTo>
                  <a:pt x="4943906" y="2543864"/>
                </a:lnTo>
                <a:lnTo>
                  <a:pt x="0" y="25438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302624" y="6507814"/>
            <a:ext cx="1322720" cy="3082610"/>
          </a:xfrm>
          <a:custGeom>
            <a:avLst/>
            <a:gdLst/>
            <a:ahLst/>
            <a:cxnLst/>
            <a:rect r="r" b="b" t="t" l="l"/>
            <a:pathLst>
              <a:path h="3082610" w="1322720">
                <a:moveTo>
                  <a:pt x="0" y="0"/>
                </a:moveTo>
                <a:lnTo>
                  <a:pt x="1322720" y="0"/>
                </a:lnTo>
                <a:lnTo>
                  <a:pt x="1322720" y="3082610"/>
                </a:lnTo>
                <a:lnTo>
                  <a:pt x="0" y="3082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79065" y="6384470"/>
            <a:ext cx="3927115" cy="3205954"/>
          </a:xfrm>
          <a:custGeom>
            <a:avLst/>
            <a:gdLst/>
            <a:ahLst/>
            <a:cxnLst/>
            <a:rect r="r" b="b" t="t" l="l"/>
            <a:pathLst>
              <a:path h="3205954" w="3927115">
                <a:moveTo>
                  <a:pt x="0" y="0"/>
                </a:moveTo>
                <a:lnTo>
                  <a:pt x="3927115" y="0"/>
                </a:lnTo>
                <a:lnTo>
                  <a:pt x="3927115" y="3205954"/>
                </a:lnTo>
                <a:lnTo>
                  <a:pt x="0" y="320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858705" y="6959947"/>
            <a:ext cx="3212796" cy="2630476"/>
          </a:xfrm>
          <a:custGeom>
            <a:avLst/>
            <a:gdLst/>
            <a:ahLst/>
            <a:cxnLst/>
            <a:rect r="r" b="b" t="t" l="l"/>
            <a:pathLst>
              <a:path h="2630476" w="3212796">
                <a:moveTo>
                  <a:pt x="0" y="0"/>
                </a:moveTo>
                <a:lnTo>
                  <a:pt x="3212795" y="0"/>
                </a:lnTo>
                <a:lnTo>
                  <a:pt x="3212795" y="2630477"/>
                </a:lnTo>
                <a:lnTo>
                  <a:pt x="0" y="2630477"/>
                </a:lnTo>
                <a:lnTo>
                  <a:pt x="0" y="0"/>
                </a:lnTo>
                <a:close/>
              </a:path>
            </a:pathLst>
          </a:custGeom>
          <a:blipFill>
            <a:blip r:embed="rId9"/>
            <a:stretch>
              <a:fillRect l="0" t="0" r="0" b="0"/>
            </a:stretch>
          </a:blipFill>
        </p:spPr>
      </p:sp>
      <p:grpSp>
        <p:nvGrpSpPr>
          <p:cNvPr name="Group 11" id="11"/>
          <p:cNvGrpSpPr/>
          <p:nvPr/>
        </p:nvGrpSpPr>
        <p:grpSpPr>
          <a:xfrm rot="0">
            <a:off x="1028700" y="307181"/>
            <a:ext cx="6452820" cy="1443038"/>
            <a:chOff x="0" y="0"/>
            <a:chExt cx="8603760" cy="1924050"/>
          </a:xfrm>
        </p:grpSpPr>
        <p:sp>
          <p:nvSpPr>
            <p:cNvPr name="TextBox 12" id="12"/>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ENTIDADES</a:t>
              </a:r>
            </a:p>
          </p:txBody>
        </p:sp>
        <p:sp>
          <p:nvSpPr>
            <p:cNvPr name="TextBox 13" id="13"/>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Entity</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13703" y="2101065"/>
            <a:ext cx="15804803" cy="3434130"/>
            <a:chOff x="0" y="0"/>
            <a:chExt cx="21073071" cy="4578841"/>
          </a:xfrm>
        </p:grpSpPr>
        <p:sp>
          <p:nvSpPr>
            <p:cNvPr name="TextBox 3" id="3"/>
            <p:cNvSpPr txBox="true"/>
            <p:nvPr/>
          </p:nvSpPr>
          <p:spPr>
            <a:xfrm rot="0">
              <a:off x="0" y="0"/>
              <a:ext cx="21073071"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21073071" cy="2874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inicio de nuestro sistema, es el que representa nuestro punto de partida o entrada de las </a:t>
              </a:r>
              <a:r>
                <a:rPr lang="en-US" sz="2499">
                  <a:solidFill>
                    <a:srgbClr val="FFFFFF"/>
                  </a:solidFill>
                  <a:latin typeface="Poppins Light"/>
                  <a:ea typeface="Poppins Light"/>
                  <a:cs typeface="Poppins Light"/>
                  <a:sym typeface="Poppins Light"/>
                </a:rPr>
                <a:t>entidades a nuestro sistema. Este se puede configurar para que la frecuencia o tasa de llegadas de las entidades sea mas frecuente o menos infrecuente, además de la cantidad de entidades que genera en cada llegada. También se le puede especificar que entidad es la que entrara por medio del source, la cantidad máxima de entidades que puede generar.</a:t>
              </a:r>
            </a:p>
          </p:txBody>
        </p:sp>
        <p:sp>
          <p:nvSpPr>
            <p:cNvPr name="AutoShape 5" id="5"/>
            <p:cNvSpPr/>
            <p:nvPr/>
          </p:nvSpPr>
          <p:spPr>
            <a:xfrm>
              <a:off x="0" y="1271304"/>
              <a:ext cx="21073071"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4838880" y="6754626"/>
            <a:ext cx="7576163" cy="2831298"/>
          </a:xfrm>
          <a:custGeom>
            <a:avLst/>
            <a:gdLst/>
            <a:ahLst/>
            <a:cxnLst/>
            <a:rect r="r" b="b" t="t" l="l"/>
            <a:pathLst>
              <a:path h="2831298" w="7576163">
                <a:moveTo>
                  <a:pt x="0" y="0"/>
                </a:moveTo>
                <a:lnTo>
                  <a:pt x="7576164" y="0"/>
                </a:lnTo>
                <a:lnTo>
                  <a:pt x="7576164" y="2831298"/>
                </a:lnTo>
                <a:lnTo>
                  <a:pt x="0" y="2831298"/>
                </a:lnTo>
                <a:lnTo>
                  <a:pt x="0" y="0"/>
                </a:lnTo>
                <a:close/>
              </a:path>
            </a:pathLst>
          </a:custGeom>
          <a:blipFill>
            <a:blip r:embed="rId2"/>
            <a:stretch>
              <a:fillRect l="0" t="0" r="0" b="0"/>
            </a:stretch>
          </a:blipFill>
        </p:spPr>
      </p:sp>
      <p:grpSp>
        <p:nvGrpSpPr>
          <p:cNvPr name="Group 7" id="7"/>
          <p:cNvGrpSpPr/>
          <p:nvPr/>
        </p:nvGrpSpPr>
        <p:grpSpPr>
          <a:xfrm rot="0">
            <a:off x="1028700" y="307181"/>
            <a:ext cx="6452820" cy="1443038"/>
            <a:chOff x="0" y="0"/>
            <a:chExt cx="8603760" cy="1924050"/>
          </a:xfrm>
        </p:grpSpPr>
        <p:sp>
          <p:nvSpPr>
            <p:cNvPr name="TextBox 8" id="8"/>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SOURCE</a:t>
              </a:r>
            </a:p>
          </p:txBody>
        </p:sp>
        <p:sp>
          <p:nvSpPr>
            <p:cNvPr name="TextBox 9" id="9"/>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Entrada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84401" y="2248823"/>
            <a:ext cx="5517773" cy="2557830"/>
            <a:chOff x="0" y="0"/>
            <a:chExt cx="7357030" cy="3410441"/>
          </a:xfrm>
        </p:grpSpPr>
        <p:sp>
          <p:nvSpPr>
            <p:cNvPr name="TextBox 3" id="3"/>
            <p:cNvSpPr txBox="true"/>
            <p:nvPr/>
          </p:nvSpPr>
          <p:spPr>
            <a:xfrm rot="0">
              <a:off x="0" y="0"/>
              <a:ext cx="7357030"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7357030" cy="1706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el final de nuestro sistema. Una vez llegan las entidades a este punto, salen de nuestro </a:t>
              </a:r>
              <a:r>
                <a:rPr lang="en-US" sz="2499">
                  <a:solidFill>
                    <a:srgbClr val="FFFFFF"/>
                  </a:solidFill>
                  <a:latin typeface="Poppins Light"/>
                  <a:ea typeface="Poppins Light"/>
                  <a:cs typeface="Poppins Light"/>
                  <a:sym typeface="Poppins Light"/>
                </a:rPr>
                <a:t>sistema.</a:t>
              </a:r>
            </a:p>
          </p:txBody>
        </p:sp>
        <p:sp>
          <p:nvSpPr>
            <p:cNvPr name="AutoShape 5" id="5"/>
            <p:cNvSpPr/>
            <p:nvPr/>
          </p:nvSpPr>
          <p:spPr>
            <a:xfrm>
              <a:off x="0" y="1271304"/>
              <a:ext cx="735703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5355918" y="6204417"/>
            <a:ext cx="7576163" cy="2713085"/>
          </a:xfrm>
          <a:custGeom>
            <a:avLst/>
            <a:gdLst/>
            <a:ahLst/>
            <a:cxnLst/>
            <a:rect r="r" b="b" t="t" l="l"/>
            <a:pathLst>
              <a:path h="2713085" w="7576163">
                <a:moveTo>
                  <a:pt x="0" y="0"/>
                </a:moveTo>
                <a:lnTo>
                  <a:pt x="7576164" y="0"/>
                </a:lnTo>
                <a:lnTo>
                  <a:pt x="7576164" y="2713085"/>
                </a:lnTo>
                <a:lnTo>
                  <a:pt x="0" y="2713085"/>
                </a:lnTo>
                <a:lnTo>
                  <a:pt x="0" y="0"/>
                </a:lnTo>
                <a:close/>
              </a:path>
            </a:pathLst>
          </a:custGeom>
          <a:blipFill>
            <a:blip r:embed="rId2"/>
            <a:stretch>
              <a:fillRect l="0" t="0" r="0" b="0"/>
            </a:stretch>
          </a:blipFill>
        </p:spPr>
      </p:sp>
      <p:sp>
        <p:nvSpPr>
          <p:cNvPr name="Freeform 7" id="7"/>
          <p:cNvSpPr/>
          <p:nvPr/>
        </p:nvSpPr>
        <p:spPr>
          <a:xfrm flipH="false" flipV="false" rot="0">
            <a:off x="11506671" y="307181"/>
            <a:ext cx="5248060" cy="3225171"/>
          </a:xfrm>
          <a:custGeom>
            <a:avLst/>
            <a:gdLst/>
            <a:ahLst/>
            <a:cxnLst/>
            <a:rect r="r" b="b" t="t" l="l"/>
            <a:pathLst>
              <a:path h="3225171" w="5248060">
                <a:moveTo>
                  <a:pt x="0" y="0"/>
                </a:moveTo>
                <a:lnTo>
                  <a:pt x="5248060" y="0"/>
                </a:lnTo>
                <a:lnTo>
                  <a:pt x="5248060" y="3225171"/>
                </a:lnTo>
                <a:lnTo>
                  <a:pt x="0" y="3225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07181"/>
            <a:ext cx="6452820" cy="1443038"/>
            <a:chOff x="0" y="0"/>
            <a:chExt cx="8603760" cy="1924050"/>
          </a:xfrm>
        </p:grpSpPr>
        <p:sp>
          <p:nvSpPr>
            <p:cNvPr name="TextBox 9" id="9"/>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SINK</a:t>
              </a:r>
            </a:p>
          </p:txBody>
        </p:sp>
        <p:sp>
          <p:nvSpPr>
            <p:cNvPr name="TextBox 10" id="10"/>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Salida</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78873" y="1373864"/>
            <a:ext cx="15930255" cy="3872280"/>
            <a:chOff x="0" y="0"/>
            <a:chExt cx="21240340" cy="5163041"/>
          </a:xfrm>
        </p:grpSpPr>
        <p:sp>
          <p:nvSpPr>
            <p:cNvPr name="TextBox 3" id="3"/>
            <p:cNvSpPr txBox="true"/>
            <p:nvPr/>
          </p:nvSpPr>
          <p:spPr>
            <a:xfrm rot="0">
              <a:off x="0" y="0"/>
              <a:ext cx="21240340"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21240340" cy="3458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servidor, es donde las entidades se procesan, podemos verlo como un cajero o como una </a:t>
              </a:r>
              <a:r>
                <a:rPr lang="en-US" sz="2499">
                  <a:solidFill>
                    <a:srgbClr val="FFFFFF"/>
                  </a:solidFill>
                  <a:latin typeface="Poppins Light"/>
                  <a:ea typeface="Poppins Light"/>
                  <a:cs typeface="Poppins Light"/>
                  <a:sym typeface="Poppins Light"/>
                </a:rPr>
                <a:t>caja del supermercado, el cual puede atender una entidad, también se puede configurar para que pueda atender varias entidades al mismo tiempo, también se le puede asignar un tiempo de proceso, para que pueda simular el tiempo que tarda en procesar la entidad, también se le puede cambiar la prioridad de atención, si llegara alguna entidad con un numero de prioridad mayor, este funciona perfectamente para hacer colas como Firts In Firts Out (FIFO) y Firts In Last Out (LIFO).</a:t>
              </a:r>
            </a:p>
          </p:txBody>
        </p:sp>
        <p:sp>
          <p:nvSpPr>
            <p:cNvPr name="AutoShape 5" id="5"/>
            <p:cNvSpPr/>
            <p:nvPr/>
          </p:nvSpPr>
          <p:spPr>
            <a:xfrm>
              <a:off x="0" y="1271304"/>
              <a:ext cx="2124034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5695712" y="6815749"/>
            <a:ext cx="6896576" cy="2288950"/>
          </a:xfrm>
          <a:custGeom>
            <a:avLst/>
            <a:gdLst/>
            <a:ahLst/>
            <a:cxnLst/>
            <a:rect r="r" b="b" t="t" l="l"/>
            <a:pathLst>
              <a:path h="2288950" w="6896576">
                <a:moveTo>
                  <a:pt x="0" y="0"/>
                </a:moveTo>
                <a:lnTo>
                  <a:pt x="6896576" y="0"/>
                </a:lnTo>
                <a:lnTo>
                  <a:pt x="6896576" y="2288950"/>
                </a:lnTo>
                <a:lnTo>
                  <a:pt x="0" y="2288950"/>
                </a:lnTo>
                <a:lnTo>
                  <a:pt x="0" y="0"/>
                </a:lnTo>
                <a:close/>
              </a:path>
            </a:pathLst>
          </a:custGeom>
          <a:blipFill>
            <a:blip r:embed="rId2"/>
            <a:stretch>
              <a:fillRect l="0" t="0" r="0" b="0"/>
            </a:stretch>
          </a:blipFill>
        </p:spPr>
      </p:sp>
      <p:sp>
        <p:nvSpPr>
          <p:cNvPr name="Freeform 7" id="7"/>
          <p:cNvSpPr/>
          <p:nvPr/>
        </p:nvSpPr>
        <p:spPr>
          <a:xfrm flipH="false" flipV="false" rot="0">
            <a:off x="1257946" y="5680115"/>
            <a:ext cx="2409028" cy="4114800"/>
          </a:xfrm>
          <a:custGeom>
            <a:avLst/>
            <a:gdLst/>
            <a:ahLst/>
            <a:cxnLst/>
            <a:rect r="r" b="b" t="t" l="l"/>
            <a:pathLst>
              <a:path h="4114800" w="2409028">
                <a:moveTo>
                  <a:pt x="0" y="0"/>
                </a:moveTo>
                <a:lnTo>
                  <a:pt x="2409029" y="0"/>
                </a:lnTo>
                <a:lnTo>
                  <a:pt x="240902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954468" y="5680115"/>
            <a:ext cx="2154659" cy="4114800"/>
          </a:xfrm>
          <a:custGeom>
            <a:avLst/>
            <a:gdLst/>
            <a:ahLst/>
            <a:cxnLst/>
            <a:rect r="r" b="b" t="t" l="l"/>
            <a:pathLst>
              <a:path h="4114800" w="2154659">
                <a:moveTo>
                  <a:pt x="0" y="0"/>
                </a:moveTo>
                <a:lnTo>
                  <a:pt x="2154659" y="0"/>
                </a:lnTo>
                <a:lnTo>
                  <a:pt x="21546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28700" y="307181"/>
            <a:ext cx="6452820" cy="1443038"/>
            <a:chOff x="0" y="0"/>
            <a:chExt cx="8603760" cy="1924050"/>
          </a:xfrm>
        </p:grpSpPr>
        <p:sp>
          <p:nvSpPr>
            <p:cNvPr name="TextBox 10" id="10"/>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SERVER</a:t>
              </a:r>
            </a:p>
          </p:txBody>
        </p:sp>
        <p:sp>
          <p:nvSpPr>
            <p:cNvPr name="TextBox 11" id="11"/>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Servidor</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962945" y="1907033"/>
            <a:ext cx="14362110" cy="2557830"/>
            <a:chOff x="0" y="0"/>
            <a:chExt cx="19149480" cy="3410441"/>
          </a:xfrm>
        </p:grpSpPr>
        <p:sp>
          <p:nvSpPr>
            <p:cNvPr name="TextBox 3" id="3"/>
            <p:cNvSpPr txBox="true"/>
            <p:nvPr/>
          </p:nvSpPr>
          <p:spPr>
            <a:xfrm rot="0">
              <a:off x="0" y="0"/>
              <a:ext cx="19149480"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9149480" cy="1706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Estos elementos se utilizan para mostrar información adicional o algún dato en el modelo de </a:t>
              </a:r>
              <a:r>
                <a:rPr lang="en-US" sz="2499">
                  <a:solidFill>
                    <a:srgbClr val="FFFFFF"/>
                  </a:solidFill>
                  <a:latin typeface="Poppins Light"/>
                  <a:ea typeface="Poppins Light"/>
                  <a:cs typeface="Poppins Light"/>
                  <a:sym typeface="Poppins Light"/>
                </a:rPr>
                <a:t>simulación, son útiles para realizar anotaciones, aclaraciones, identificar algún componente, visualizar algún valor numérico o variable.</a:t>
              </a:r>
            </a:p>
          </p:txBody>
        </p:sp>
        <p:sp>
          <p:nvSpPr>
            <p:cNvPr name="AutoShape 5" id="5"/>
            <p:cNvSpPr/>
            <p:nvPr/>
          </p:nvSpPr>
          <p:spPr>
            <a:xfrm>
              <a:off x="0" y="1271304"/>
              <a:ext cx="1914948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2613570" y="5521721"/>
            <a:ext cx="4753199" cy="2839574"/>
          </a:xfrm>
          <a:custGeom>
            <a:avLst/>
            <a:gdLst/>
            <a:ahLst/>
            <a:cxnLst/>
            <a:rect r="r" b="b" t="t" l="l"/>
            <a:pathLst>
              <a:path h="2839574" w="4753199">
                <a:moveTo>
                  <a:pt x="0" y="0"/>
                </a:moveTo>
                <a:lnTo>
                  <a:pt x="4753199" y="0"/>
                </a:lnTo>
                <a:lnTo>
                  <a:pt x="4753199" y="2839574"/>
                </a:lnTo>
                <a:lnTo>
                  <a:pt x="0" y="2839574"/>
                </a:lnTo>
                <a:lnTo>
                  <a:pt x="0" y="0"/>
                </a:lnTo>
                <a:close/>
              </a:path>
            </a:pathLst>
          </a:custGeom>
          <a:blipFill>
            <a:blip r:embed="rId2"/>
            <a:stretch>
              <a:fillRect l="0" t="0" r="0" b="0"/>
            </a:stretch>
          </a:blipFill>
        </p:spPr>
      </p:sp>
      <p:sp>
        <p:nvSpPr>
          <p:cNvPr name="Freeform 7" id="7"/>
          <p:cNvSpPr/>
          <p:nvPr/>
        </p:nvSpPr>
        <p:spPr>
          <a:xfrm flipH="false" flipV="false" rot="0">
            <a:off x="10620207" y="5481021"/>
            <a:ext cx="5137787" cy="2880274"/>
          </a:xfrm>
          <a:custGeom>
            <a:avLst/>
            <a:gdLst/>
            <a:ahLst/>
            <a:cxnLst/>
            <a:rect r="r" b="b" t="t" l="l"/>
            <a:pathLst>
              <a:path h="2880274" w="5137787">
                <a:moveTo>
                  <a:pt x="0" y="0"/>
                </a:moveTo>
                <a:lnTo>
                  <a:pt x="5137786" y="0"/>
                </a:lnTo>
                <a:lnTo>
                  <a:pt x="5137786" y="2880274"/>
                </a:lnTo>
                <a:lnTo>
                  <a:pt x="0" y="2880274"/>
                </a:lnTo>
                <a:lnTo>
                  <a:pt x="0" y="0"/>
                </a:lnTo>
                <a:close/>
              </a:path>
            </a:pathLst>
          </a:custGeom>
          <a:blipFill>
            <a:blip r:embed="rId3"/>
            <a:stretch>
              <a:fillRect l="0" t="0" r="0" b="0"/>
            </a:stretch>
          </a:blipFill>
        </p:spPr>
      </p:sp>
      <p:grpSp>
        <p:nvGrpSpPr>
          <p:cNvPr name="Group 8" id="8"/>
          <p:cNvGrpSpPr/>
          <p:nvPr/>
        </p:nvGrpSpPr>
        <p:grpSpPr>
          <a:xfrm rot="0">
            <a:off x="1028700" y="307181"/>
            <a:ext cx="6452820" cy="1443038"/>
            <a:chOff x="0" y="0"/>
            <a:chExt cx="8603760" cy="1924050"/>
          </a:xfrm>
        </p:grpSpPr>
        <p:sp>
          <p:nvSpPr>
            <p:cNvPr name="TextBox 9" id="9"/>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LABELS</a:t>
              </a:r>
            </a:p>
          </p:txBody>
        </p:sp>
        <p:sp>
          <p:nvSpPr>
            <p:cNvPr name="TextBox 10" id="10"/>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Etiquetas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13519" y="3002010"/>
            <a:ext cx="6958699" cy="2995980"/>
            <a:chOff x="0" y="0"/>
            <a:chExt cx="9278265" cy="3994641"/>
          </a:xfrm>
        </p:grpSpPr>
        <p:sp>
          <p:nvSpPr>
            <p:cNvPr name="TextBox 3" id="3"/>
            <p:cNvSpPr txBox="true"/>
            <p:nvPr/>
          </p:nvSpPr>
          <p:spPr>
            <a:xfrm rot="0">
              <a:off x="0" y="0"/>
              <a:ext cx="9278265" cy="800100"/>
            </a:xfrm>
            <a:prstGeom prst="rect">
              <a:avLst/>
            </a:prstGeom>
          </p:spPr>
          <p:txBody>
            <a:bodyPr anchor="t" rtlCol="false" tIns="0" lIns="0" bIns="0" rIns="0">
              <a:spAutoFit/>
            </a:bodyPr>
            <a:lstStyle/>
            <a:p>
              <a:pPr algn="ctr">
                <a:lnSpc>
                  <a:spcPts val="4799"/>
                </a:lnSpc>
              </a:pPr>
              <a:r>
                <a:rPr lang="en-US" sz="3999">
                  <a:solidFill>
                    <a:srgbClr val="FFFFFF"/>
                  </a:solidFill>
                  <a:latin typeface="Poppins Medium"/>
                  <a:ea typeface="Poppins Medium"/>
                  <a:cs typeface="Poppins Medium"/>
                  <a:sym typeface="Poppins Medium"/>
                </a:rPr>
                <a:t>FLOATING LABEL</a:t>
              </a:r>
            </a:p>
          </p:txBody>
        </p:sp>
        <p:sp>
          <p:nvSpPr>
            <p:cNvPr name="TextBox 4" id="4"/>
            <p:cNvSpPr txBox="true"/>
            <p:nvPr/>
          </p:nvSpPr>
          <p:spPr>
            <a:xfrm rot="0">
              <a:off x="0" y="1704407"/>
              <a:ext cx="9278265" cy="2290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una etiqueta flotante, la cual puede mostrar un texto, esta normalmente se </a:t>
              </a:r>
              <a:r>
                <a:rPr lang="en-US" sz="2499">
                  <a:solidFill>
                    <a:srgbClr val="FFFFFF"/>
                  </a:solidFill>
                  <a:latin typeface="Poppins Light"/>
                  <a:ea typeface="Poppins Light"/>
                  <a:cs typeface="Poppins Light"/>
                  <a:sym typeface="Poppins Light"/>
                </a:rPr>
                <a:t>encuentra vinculada a algún componente, y muestra el nombre del componente.</a:t>
              </a:r>
            </a:p>
          </p:txBody>
        </p:sp>
        <p:sp>
          <p:nvSpPr>
            <p:cNvPr name="AutoShape 5" id="5"/>
            <p:cNvSpPr/>
            <p:nvPr/>
          </p:nvSpPr>
          <p:spPr>
            <a:xfrm>
              <a:off x="0" y="1271304"/>
              <a:ext cx="9278265"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0128856" y="1750219"/>
            <a:ext cx="7585725" cy="5186730"/>
            <a:chOff x="0" y="0"/>
            <a:chExt cx="10114299" cy="6915641"/>
          </a:xfrm>
        </p:grpSpPr>
        <p:sp>
          <p:nvSpPr>
            <p:cNvPr name="TextBox 7" id="7"/>
            <p:cNvSpPr txBox="true"/>
            <p:nvPr/>
          </p:nvSpPr>
          <p:spPr>
            <a:xfrm rot="0">
              <a:off x="0" y="0"/>
              <a:ext cx="10114299" cy="800100"/>
            </a:xfrm>
            <a:prstGeom prst="rect">
              <a:avLst/>
            </a:prstGeom>
          </p:spPr>
          <p:txBody>
            <a:bodyPr anchor="t" rtlCol="false" tIns="0" lIns="0" bIns="0" rIns="0">
              <a:spAutoFit/>
            </a:bodyPr>
            <a:lstStyle/>
            <a:p>
              <a:pPr algn="ctr">
                <a:lnSpc>
                  <a:spcPts val="4799"/>
                </a:lnSpc>
              </a:pPr>
              <a:r>
                <a:rPr lang="en-US" sz="3999">
                  <a:solidFill>
                    <a:srgbClr val="FFFFFF"/>
                  </a:solidFill>
                  <a:latin typeface="Poppins Medium"/>
                  <a:ea typeface="Poppins Medium"/>
                  <a:cs typeface="Poppins Medium"/>
                  <a:sym typeface="Poppins Medium"/>
                </a:rPr>
                <a:t>STATUS LABEL</a:t>
              </a:r>
            </a:p>
          </p:txBody>
        </p:sp>
        <p:sp>
          <p:nvSpPr>
            <p:cNvPr name="TextBox 8" id="8"/>
            <p:cNvSpPr txBox="true"/>
            <p:nvPr/>
          </p:nvSpPr>
          <p:spPr>
            <a:xfrm rot="0">
              <a:off x="0" y="1704407"/>
              <a:ext cx="10114299" cy="5211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una etiqueta de estado, la cual muestra información dinámica, es decir, que se </a:t>
              </a:r>
              <a:r>
                <a:rPr lang="en-US" sz="2499">
                  <a:solidFill>
                    <a:srgbClr val="FFFFFF"/>
                  </a:solidFill>
                  <a:latin typeface="Poppins Light"/>
                  <a:ea typeface="Poppins Light"/>
                  <a:cs typeface="Poppins Light"/>
                  <a:sym typeface="Poppins Light"/>
                </a:rPr>
                <a:t>actualiza en tiempo real durante la simulación, lo cual permite monitorear el estado de algún componente, alguna variable, por ejemplo, se puede usar para saber cuantas entidades hay en un componente o una variable que aumente para contar cuantas entidades entraron al sistema durante la simulación.</a:t>
              </a:r>
            </a:p>
          </p:txBody>
        </p:sp>
        <p:sp>
          <p:nvSpPr>
            <p:cNvPr name="AutoShape 9" id="9"/>
            <p:cNvSpPr/>
            <p:nvPr/>
          </p:nvSpPr>
          <p:spPr>
            <a:xfrm>
              <a:off x="0" y="1271304"/>
              <a:ext cx="10114299" cy="0"/>
            </a:xfrm>
            <a:prstGeom prst="line">
              <a:avLst/>
            </a:prstGeom>
            <a:ln cap="rnd" w="25400">
              <a:solidFill>
                <a:srgbClr val="10B5BF"/>
              </a:solidFill>
              <a:prstDash val="solid"/>
              <a:headEnd type="none" len="sm" w="sm"/>
              <a:tailEnd type="none" len="sm" w="sm"/>
            </a:ln>
          </p:spPr>
        </p:sp>
      </p:grpSp>
      <p:sp>
        <p:nvSpPr>
          <p:cNvPr name="Freeform 10" id="10"/>
          <p:cNvSpPr/>
          <p:nvPr/>
        </p:nvSpPr>
        <p:spPr>
          <a:xfrm flipH="false" flipV="false" rot="0">
            <a:off x="3289597" y="7249782"/>
            <a:ext cx="2606542" cy="1882503"/>
          </a:xfrm>
          <a:custGeom>
            <a:avLst/>
            <a:gdLst/>
            <a:ahLst/>
            <a:cxnLst/>
            <a:rect r="r" b="b" t="t" l="l"/>
            <a:pathLst>
              <a:path h="1882503" w="2606542">
                <a:moveTo>
                  <a:pt x="0" y="0"/>
                </a:moveTo>
                <a:lnTo>
                  <a:pt x="2606542" y="0"/>
                </a:lnTo>
                <a:lnTo>
                  <a:pt x="2606542" y="1882502"/>
                </a:lnTo>
                <a:lnTo>
                  <a:pt x="0" y="1882502"/>
                </a:lnTo>
                <a:lnTo>
                  <a:pt x="0" y="0"/>
                </a:lnTo>
                <a:close/>
              </a:path>
            </a:pathLst>
          </a:custGeom>
          <a:blipFill>
            <a:blip r:embed="rId2"/>
            <a:stretch>
              <a:fillRect l="0" t="0" r="0" b="0"/>
            </a:stretch>
          </a:blipFill>
        </p:spPr>
      </p:sp>
      <p:sp>
        <p:nvSpPr>
          <p:cNvPr name="Freeform 11" id="11"/>
          <p:cNvSpPr/>
          <p:nvPr/>
        </p:nvSpPr>
        <p:spPr>
          <a:xfrm flipH="false" flipV="false" rot="0">
            <a:off x="11865652" y="7249782"/>
            <a:ext cx="4112132" cy="1800578"/>
          </a:xfrm>
          <a:custGeom>
            <a:avLst/>
            <a:gdLst/>
            <a:ahLst/>
            <a:cxnLst/>
            <a:rect r="r" b="b" t="t" l="l"/>
            <a:pathLst>
              <a:path h="1800578" w="4112132">
                <a:moveTo>
                  <a:pt x="0" y="0"/>
                </a:moveTo>
                <a:lnTo>
                  <a:pt x="4112132" y="0"/>
                </a:lnTo>
                <a:lnTo>
                  <a:pt x="4112132" y="1800578"/>
                </a:lnTo>
                <a:lnTo>
                  <a:pt x="0" y="1800578"/>
                </a:lnTo>
                <a:lnTo>
                  <a:pt x="0" y="0"/>
                </a:lnTo>
                <a:close/>
              </a:path>
            </a:pathLst>
          </a:custGeom>
          <a:blipFill>
            <a:blip r:embed="rId3"/>
            <a:stretch>
              <a:fillRect l="0" t="0" r="0" b="0"/>
            </a:stretch>
          </a:blipFill>
        </p:spPr>
      </p:sp>
      <p:grpSp>
        <p:nvGrpSpPr>
          <p:cNvPr name="Group 12" id="12"/>
          <p:cNvGrpSpPr/>
          <p:nvPr/>
        </p:nvGrpSpPr>
        <p:grpSpPr>
          <a:xfrm rot="0">
            <a:off x="1028700" y="307181"/>
            <a:ext cx="6452820" cy="1443038"/>
            <a:chOff x="0" y="0"/>
            <a:chExt cx="8603760" cy="1924050"/>
          </a:xfrm>
        </p:grpSpPr>
        <p:sp>
          <p:nvSpPr>
            <p:cNvPr name="TextBox 13" id="13"/>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LABELS</a:t>
              </a:r>
            </a:p>
          </p:txBody>
        </p:sp>
        <p:sp>
          <p:nvSpPr>
            <p:cNvPr name="TextBox 14" id="14"/>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Etiquetas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769210"/>
            <a:ext cx="8628404" cy="4748580"/>
            <a:chOff x="0" y="0"/>
            <a:chExt cx="11504539" cy="6331441"/>
          </a:xfrm>
        </p:grpSpPr>
        <p:sp>
          <p:nvSpPr>
            <p:cNvPr name="TextBox 3" id="3"/>
            <p:cNvSpPr txBox="true"/>
            <p:nvPr/>
          </p:nvSpPr>
          <p:spPr>
            <a:xfrm rot="0">
              <a:off x="0" y="0"/>
              <a:ext cx="11504539" cy="800100"/>
            </a:xfrm>
            <a:prstGeom prst="rect">
              <a:avLst/>
            </a:prstGeom>
          </p:spPr>
          <p:txBody>
            <a:bodyPr anchor="t" rtlCol="false" tIns="0" lIns="0" bIns="0" rIns="0">
              <a:spAutoFit/>
            </a:bodyPr>
            <a:lstStyle/>
            <a:p>
              <a:pPr algn="ctr">
                <a:lnSpc>
                  <a:spcPts val="4799"/>
                </a:lnSpc>
              </a:pPr>
              <a:r>
                <a:rPr lang="en-US" sz="3999">
                  <a:solidFill>
                    <a:srgbClr val="FFFFFF"/>
                  </a:solidFill>
                  <a:latin typeface="Poppins Medium"/>
                  <a:ea typeface="Poppins Medium"/>
                  <a:cs typeface="Poppins Medium"/>
                  <a:sym typeface="Poppins Medium"/>
                </a:rPr>
                <a:t>FLOOR LABEL</a:t>
              </a:r>
            </a:p>
          </p:txBody>
        </p:sp>
        <p:sp>
          <p:nvSpPr>
            <p:cNvPr name="TextBox 4" id="4"/>
            <p:cNvSpPr txBox="true"/>
            <p:nvPr/>
          </p:nvSpPr>
          <p:spPr>
            <a:xfrm rot="0">
              <a:off x="0" y="1704407"/>
              <a:ext cx="11504539" cy="4627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 etiqueta de planta es una etiqueta especial que se utiliza para agregar información a un nivelo planta específica del modelo. En modelos 3D que representan instalaciones complejas o sistemas con múltiples niveles, puedes usar etiquetas de planta para identificar y describir las características de cada nivel. Esto ayuda a mejorar la navegación y la comprensión del modelo en entornos tridimensionales.</a:t>
              </a:r>
            </a:p>
          </p:txBody>
        </p:sp>
        <p:sp>
          <p:nvSpPr>
            <p:cNvPr name="AutoShape 5" id="5"/>
            <p:cNvSpPr/>
            <p:nvPr/>
          </p:nvSpPr>
          <p:spPr>
            <a:xfrm>
              <a:off x="0" y="1271304"/>
              <a:ext cx="11504539"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0971685" y="2421778"/>
            <a:ext cx="6287615" cy="5443444"/>
          </a:xfrm>
          <a:custGeom>
            <a:avLst/>
            <a:gdLst/>
            <a:ahLst/>
            <a:cxnLst/>
            <a:rect r="r" b="b" t="t" l="l"/>
            <a:pathLst>
              <a:path h="5443444" w="6287615">
                <a:moveTo>
                  <a:pt x="0" y="0"/>
                </a:moveTo>
                <a:lnTo>
                  <a:pt x="6287615" y="0"/>
                </a:lnTo>
                <a:lnTo>
                  <a:pt x="6287615" y="5443444"/>
                </a:lnTo>
                <a:lnTo>
                  <a:pt x="0" y="5443444"/>
                </a:lnTo>
                <a:lnTo>
                  <a:pt x="0" y="0"/>
                </a:lnTo>
                <a:close/>
              </a:path>
            </a:pathLst>
          </a:custGeom>
          <a:blipFill>
            <a:blip r:embed="rId2"/>
            <a:stretch>
              <a:fillRect l="0" t="0" r="0" b="0"/>
            </a:stretch>
          </a:blipFill>
        </p:spPr>
      </p:sp>
      <p:grpSp>
        <p:nvGrpSpPr>
          <p:cNvPr name="Group 7" id="7"/>
          <p:cNvGrpSpPr/>
          <p:nvPr/>
        </p:nvGrpSpPr>
        <p:grpSpPr>
          <a:xfrm rot="0">
            <a:off x="1028700" y="307181"/>
            <a:ext cx="6452820" cy="1443038"/>
            <a:chOff x="0" y="0"/>
            <a:chExt cx="8603760" cy="1924050"/>
          </a:xfrm>
        </p:grpSpPr>
        <p:sp>
          <p:nvSpPr>
            <p:cNvPr name="TextBox 8" id="8"/>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LABELS</a:t>
              </a:r>
            </a:p>
          </p:txBody>
        </p:sp>
        <p:sp>
          <p:nvSpPr>
            <p:cNvPr name="TextBox 9" id="9"/>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Etiquetas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10330503" y="2392553"/>
            <a:ext cx="6492240" cy="0"/>
          </a:xfrm>
          <a:prstGeom prst="line">
            <a:avLst/>
          </a:prstGeom>
          <a:ln cap="flat" w="38100">
            <a:solidFill>
              <a:srgbClr val="00C4CC"/>
            </a:solidFill>
            <a:prstDash val="solid"/>
            <a:headEnd type="none" len="sm" w="sm"/>
            <a:tailEnd type="none" len="sm" w="sm"/>
          </a:ln>
        </p:spPr>
      </p:sp>
      <p:sp>
        <p:nvSpPr>
          <p:cNvPr name="AutoShape 3" id="3"/>
          <p:cNvSpPr/>
          <p:nvPr/>
        </p:nvSpPr>
        <p:spPr>
          <a:xfrm>
            <a:off x="10330503" y="3334116"/>
            <a:ext cx="6492240" cy="0"/>
          </a:xfrm>
          <a:prstGeom prst="line">
            <a:avLst/>
          </a:prstGeom>
          <a:ln cap="flat" w="38100">
            <a:solidFill>
              <a:srgbClr val="00C4CC"/>
            </a:solidFill>
            <a:prstDash val="solid"/>
            <a:headEnd type="none" len="sm" w="sm"/>
            <a:tailEnd type="none" len="sm" w="sm"/>
          </a:ln>
        </p:spPr>
      </p:sp>
      <p:sp>
        <p:nvSpPr>
          <p:cNvPr name="AutoShape 4" id="4"/>
          <p:cNvSpPr/>
          <p:nvPr/>
        </p:nvSpPr>
        <p:spPr>
          <a:xfrm>
            <a:off x="10330503" y="4321428"/>
            <a:ext cx="6492240" cy="0"/>
          </a:xfrm>
          <a:prstGeom prst="line">
            <a:avLst/>
          </a:prstGeom>
          <a:ln cap="flat" w="38100">
            <a:solidFill>
              <a:srgbClr val="00C4CC"/>
            </a:solidFill>
            <a:prstDash val="solid"/>
            <a:headEnd type="none" len="sm" w="sm"/>
            <a:tailEnd type="none" len="sm" w="sm"/>
          </a:ln>
        </p:spPr>
      </p:sp>
      <p:sp>
        <p:nvSpPr>
          <p:cNvPr name="AutoShape 5" id="5"/>
          <p:cNvSpPr/>
          <p:nvPr/>
        </p:nvSpPr>
        <p:spPr>
          <a:xfrm>
            <a:off x="10330503" y="5320177"/>
            <a:ext cx="6492240" cy="0"/>
          </a:xfrm>
          <a:prstGeom prst="line">
            <a:avLst/>
          </a:prstGeom>
          <a:ln cap="flat" w="38100">
            <a:solidFill>
              <a:srgbClr val="00C4CC"/>
            </a:solidFill>
            <a:prstDash val="solid"/>
            <a:headEnd type="none" len="sm" w="sm"/>
            <a:tailEnd type="none" len="sm" w="sm"/>
          </a:ln>
        </p:spPr>
      </p:sp>
      <p:sp>
        <p:nvSpPr>
          <p:cNvPr name="AutoShape 6" id="6"/>
          <p:cNvSpPr/>
          <p:nvPr/>
        </p:nvSpPr>
        <p:spPr>
          <a:xfrm>
            <a:off x="10330503" y="6273178"/>
            <a:ext cx="6492240" cy="0"/>
          </a:xfrm>
          <a:prstGeom prst="line">
            <a:avLst/>
          </a:prstGeom>
          <a:ln cap="flat" w="38100">
            <a:solidFill>
              <a:srgbClr val="00C4CC"/>
            </a:solidFill>
            <a:prstDash val="solid"/>
            <a:headEnd type="none" len="sm" w="sm"/>
            <a:tailEnd type="none" len="sm" w="sm"/>
          </a:ln>
        </p:spPr>
      </p:sp>
      <p:sp>
        <p:nvSpPr>
          <p:cNvPr name="Freeform 7" id="7"/>
          <p:cNvSpPr/>
          <p:nvPr/>
        </p:nvSpPr>
        <p:spPr>
          <a:xfrm flipH="false" flipV="false" rot="0">
            <a:off x="2169888" y="3290937"/>
            <a:ext cx="5491867" cy="5454251"/>
          </a:xfrm>
          <a:custGeom>
            <a:avLst/>
            <a:gdLst/>
            <a:ahLst/>
            <a:cxnLst/>
            <a:rect r="r" b="b" t="t" l="l"/>
            <a:pathLst>
              <a:path h="5454251" w="5491867">
                <a:moveTo>
                  <a:pt x="0" y="0"/>
                </a:moveTo>
                <a:lnTo>
                  <a:pt x="5491867" y="0"/>
                </a:lnTo>
                <a:lnTo>
                  <a:pt x="5491867" y="5454251"/>
                </a:lnTo>
                <a:lnTo>
                  <a:pt x="0" y="5454251"/>
                </a:lnTo>
                <a:lnTo>
                  <a:pt x="0" y="0"/>
                </a:lnTo>
                <a:close/>
              </a:path>
            </a:pathLst>
          </a:custGeom>
          <a:blipFill>
            <a:blip r:embed="rId2"/>
            <a:stretch>
              <a:fillRect l="-7636" t="-5434" r="-117910" b="-121667"/>
            </a:stretch>
          </a:blipFill>
        </p:spPr>
      </p:sp>
      <p:sp>
        <p:nvSpPr>
          <p:cNvPr name="TextBox 8" id="8"/>
          <p:cNvSpPr txBox="true"/>
          <p:nvPr/>
        </p:nvSpPr>
        <p:spPr>
          <a:xfrm rot="0">
            <a:off x="1279869" y="1220245"/>
            <a:ext cx="7271904" cy="1151471"/>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Anuncios</a:t>
            </a:r>
          </a:p>
        </p:txBody>
      </p:sp>
      <p:sp>
        <p:nvSpPr>
          <p:cNvPr name="TextBox 9" id="9"/>
          <p:cNvSpPr txBox="true"/>
          <p:nvPr/>
        </p:nvSpPr>
        <p:spPr>
          <a:xfrm rot="0">
            <a:off x="10330503" y="2716961"/>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¿Qué es modelación?</a:t>
            </a:r>
          </a:p>
        </p:txBody>
      </p:sp>
      <p:sp>
        <p:nvSpPr>
          <p:cNvPr name="TextBox 10" id="10"/>
          <p:cNvSpPr txBox="true"/>
          <p:nvPr/>
        </p:nvSpPr>
        <p:spPr>
          <a:xfrm rot="0">
            <a:off x="10330503" y="4645278"/>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Asignacion a DTT</a:t>
            </a:r>
          </a:p>
        </p:txBody>
      </p:sp>
      <p:sp>
        <p:nvSpPr>
          <p:cNvPr name="TextBox 11" id="11"/>
          <p:cNvSpPr txBox="true"/>
          <p:nvPr/>
        </p:nvSpPr>
        <p:spPr>
          <a:xfrm rot="0">
            <a:off x="10330503" y="5644027"/>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Grupos de Laboratorio</a:t>
            </a:r>
          </a:p>
        </p:txBody>
      </p:sp>
      <p:sp>
        <p:nvSpPr>
          <p:cNvPr name="AutoShape 12" id="12"/>
          <p:cNvSpPr/>
          <p:nvPr/>
        </p:nvSpPr>
        <p:spPr>
          <a:xfrm>
            <a:off x="10330503" y="7226178"/>
            <a:ext cx="6492240" cy="0"/>
          </a:xfrm>
          <a:prstGeom prst="line">
            <a:avLst/>
          </a:prstGeom>
          <a:ln cap="flat" w="38100">
            <a:solidFill>
              <a:srgbClr val="00C4CC"/>
            </a:solidFill>
            <a:prstDash val="solid"/>
            <a:headEnd type="none" len="sm" w="sm"/>
            <a:tailEnd type="none" len="sm" w="sm"/>
          </a:ln>
        </p:spPr>
      </p:sp>
      <p:sp>
        <p:nvSpPr>
          <p:cNvPr name="TextBox 13" id="13"/>
          <p:cNvSpPr txBox="true"/>
          <p:nvPr/>
        </p:nvSpPr>
        <p:spPr>
          <a:xfrm rot="0">
            <a:off x="10330503" y="6597028"/>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Instalacion de SIMO</a:t>
            </a:r>
          </a:p>
        </p:txBody>
      </p:sp>
      <p:sp>
        <p:nvSpPr>
          <p:cNvPr name="TextBox 14" id="14"/>
          <p:cNvSpPr txBox="true"/>
          <p:nvPr/>
        </p:nvSpPr>
        <p:spPr>
          <a:xfrm rot="0">
            <a:off x="10330503" y="3642593"/>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Componentes generales</a:t>
            </a:r>
          </a:p>
        </p:txBody>
      </p:sp>
      <p:sp>
        <p:nvSpPr>
          <p:cNvPr name="AutoShape 15" id="15"/>
          <p:cNvSpPr/>
          <p:nvPr/>
        </p:nvSpPr>
        <p:spPr>
          <a:xfrm>
            <a:off x="10330503" y="8122028"/>
            <a:ext cx="6492240" cy="0"/>
          </a:xfrm>
          <a:prstGeom prst="line">
            <a:avLst/>
          </a:prstGeom>
          <a:ln cap="flat" w="38100">
            <a:solidFill>
              <a:srgbClr val="00C4CC"/>
            </a:solidFill>
            <a:prstDash val="solid"/>
            <a:headEnd type="none" len="sm" w="sm"/>
            <a:tailEnd type="none" len="sm" w="sm"/>
          </a:ln>
        </p:spPr>
      </p:sp>
      <p:sp>
        <p:nvSpPr>
          <p:cNvPr name="TextBox 16" id="16"/>
          <p:cNvSpPr txBox="true"/>
          <p:nvPr/>
        </p:nvSpPr>
        <p:spPr>
          <a:xfrm rot="0">
            <a:off x="10330503" y="7492878"/>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Tarea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889701"/>
            <a:ext cx="8845441" cy="4748580"/>
            <a:chOff x="0" y="0"/>
            <a:chExt cx="11793921" cy="6331441"/>
          </a:xfrm>
        </p:grpSpPr>
        <p:sp>
          <p:nvSpPr>
            <p:cNvPr name="TextBox 3" id="3"/>
            <p:cNvSpPr txBox="true"/>
            <p:nvPr/>
          </p:nvSpPr>
          <p:spPr>
            <a:xfrm rot="0">
              <a:off x="0" y="0"/>
              <a:ext cx="11793921"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793921" cy="4627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Se hace uso de las siguientes etiquetas para modificar la </a:t>
              </a:r>
              <a:r>
                <a:rPr lang="en-US" sz="2499">
                  <a:solidFill>
                    <a:srgbClr val="FFFFFF"/>
                  </a:solidFill>
                  <a:latin typeface="Poppins Light"/>
                  <a:ea typeface="Poppins Light"/>
                  <a:cs typeface="Poppins Light"/>
                  <a:sym typeface="Poppins Light"/>
                </a:rPr>
                <a:t>apariencia del texto:</a:t>
              </a:r>
            </a:p>
            <a:p>
              <a:pPr algn="just">
                <a:lnSpc>
                  <a:spcPts val="3499"/>
                </a:lnSpc>
              </a:pPr>
              <a:r>
                <a:rPr lang="en-US" sz="2499">
                  <a:solidFill>
                    <a:srgbClr val="FFFFFF"/>
                  </a:solidFill>
                  <a:latin typeface="Poppins Light"/>
                  <a:ea typeface="Poppins Light"/>
                  <a:cs typeface="Poppins Light"/>
                  <a:sym typeface="Poppins Light"/>
                </a:rPr>
                <a:t>&lt;b&gt;&lt;/b&gt; para colocar negrita.</a:t>
              </a:r>
            </a:p>
            <a:p>
              <a:pPr algn="just">
                <a:lnSpc>
                  <a:spcPts val="3499"/>
                </a:lnSpc>
              </a:pPr>
              <a:r>
                <a:rPr lang="en-US" sz="2499">
                  <a:solidFill>
                    <a:srgbClr val="FFFFFF"/>
                  </a:solidFill>
                  <a:latin typeface="Poppins Light"/>
                  <a:ea typeface="Poppins Light"/>
                  <a:cs typeface="Poppins Light"/>
                  <a:sym typeface="Poppins Light"/>
                </a:rPr>
                <a:t>&lt;i&gt;&lt;/i&gt; para colocar cursiva.</a:t>
              </a:r>
            </a:p>
            <a:p>
              <a:pPr algn="just">
                <a:lnSpc>
                  <a:spcPts val="3499"/>
                </a:lnSpc>
              </a:pPr>
              <a:r>
                <a:rPr lang="en-US" sz="2499">
                  <a:solidFill>
                    <a:srgbClr val="FFFFFF"/>
                  </a:solidFill>
                  <a:latin typeface="Poppins Light"/>
                  <a:ea typeface="Poppins Light"/>
                  <a:cs typeface="Poppins Light"/>
                  <a:sym typeface="Poppins Light"/>
                </a:rPr>
                <a:t>&lt;u&gt;&lt;/u&gt; para colocar subrayado.</a:t>
              </a:r>
            </a:p>
            <a:p>
              <a:pPr algn="just">
                <a:lnSpc>
                  <a:spcPts val="3499"/>
                </a:lnSpc>
              </a:pPr>
              <a:r>
                <a:rPr lang="en-US" sz="2499">
                  <a:solidFill>
                    <a:srgbClr val="FFFFFF"/>
                  </a:solidFill>
                  <a:latin typeface="Poppins Light"/>
                  <a:ea typeface="Poppins Light"/>
                  <a:cs typeface="Poppins Light"/>
                  <a:sym typeface="Poppins Light"/>
                </a:rPr>
                <a:t>&lt;color&gt;&lt;/color&gt; para cambiar el color de texto.</a:t>
              </a:r>
            </a:p>
            <a:p>
              <a:pPr algn="just">
                <a:lnSpc>
                  <a:spcPts val="3499"/>
                </a:lnSpc>
              </a:pPr>
              <a:r>
                <a:rPr lang="en-US" sz="2499">
                  <a:solidFill>
                    <a:srgbClr val="FFFFFF"/>
                  </a:solidFill>
                  <a:latin typeface="Poppins Light"/>
                  <a:ea typeface="Poppins Light"/>
                  <a:cs typeface="Poppins Light"/>
                  <a:sym typeface="Poppins Light"/>
                </a:rPr>
                <a:t>Por ejemplo: &lt;red&gt;&lt;/red&gt;, &lt;blue&gt;&lt;/blue&gt;, etc.</a:t>
              </a:r>
            </a:p>
            <a:p>
              <a:pPr algn="just">
                <a:lnSpc>
                  <a:spcPts val="3499"/>
                </a:lnSpc>
              </a:pPr>
              <a:r>
                <a:rPr lang="en-US" sz="2499">
                  <a:solidFill>
                    <a:srgbClr val="FFFFFF"/>
                  </a:solidFill>
                  <a:latin typeface="Poppins Light"/>
                  <a:ea typeface="Poppins Light"/>
                  <a:cs typeface="Poppins Light"/>
                  <a:sym typeface="Poppins Light"/>
                </a:rPr>
                <a:t>&lt;font name=””&gt;&lt;/font&gt; para cambiar la fuente.</a:t>
              </a:r>
            </a:p>
          </p:txBody>
        </p:sp>
        <p:sp>
          <p:nvSpPr>
            <p:cNvPr name="AutoShape 5" id="5"/>
            <p:cNvSpPr/>
            <p:nvPr/>
          </p:nvSpPr>
          <p:spPr>
            <a:xfrm>
              <a:off x="0" y="1271304"/>
              <a:ext cx="11793921"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800461" y="5960304"/>
            <a:ext cx="7301918" cy="3297996"/>
          </a:xfrm>
          <a:custGeom>
            <a:avLst/>
            <a:gdLst/>
            <a:ahLst/>
            <a:cxnLst/>
            <a:rect r="r" b="b" t="t" l="l"/>
            <a:pathLst>
              <a:path h="3297996" w="7301918">
                <a:moveTo>
                  <a:pt x="0" y="0"/>
                </a:moveTo>
                <a:lnTo>
                  <a:pt x="7301919" y="0"/>
                </a:lnTo>
                <a:lnTo>
                  <a:pt x="7301919" y="3297996"/>
                </a:lnTo>
                <a:lnTo>
                  <a:pt x="0" y="3297996"/>
                </a:lnTo>
                <a:lnTo>
                  <a:pt x="0" y="0"/>
                </a:lnTo>
                <a:close/>
              </a:path>
            </a:pathLst>
          </a:custGeom>
          <a:blipFill>
            <a:blip r:embed="rId2"/>
            <a:stretch>
              <a:fillRect l="0" t="0" r="0" b="0"/>
            </a:stretch>
          </a:blipFill>
        </p:spPr>
      </p:sp>
      <p:sp>
        <p:nvSpPr>
          <p:cNvPr name="Freeform 7" id="7"/>
          <p:cNvSpPr/>
          <p:nvPr/>
        </p:nvSpPr>
        <p:spPr>
          <a:xfrm flipH="false" flipV="false" rot="0">
            <a:off x="10880569" y="2048199"/>
            <a:ext cx="6252715" cy="6190602"/>
          </a:xfrm>
          <a:custGeom>
            <a:avLst/>
            <a:gdLst/>
            <a:ahLst/>
            <a:cxnLst/>
            <a:rect r="r" b="b" t="t" l="l"/>
            <a:pathLst>
              <a:path h="6190602" w="6252715">
                <a:moveTo>
                  <a:pt x="0" y="0"/>
                </a:moveTo>
                <a:lnTo>
                  <a:pt x="6252715" y="0"/>
                </a:lnTo>
                <a:lnTo>
                  <a:pt x="6252715" y="6190602"/>
                </a:lnTo>
                <a:lnTo>
                  <a:pt x="0" y="6190602"/>
                </a:lnTo>
                <a:lnTo>
                  <a:pt x="0" y="0"/>
                </a:lnTo>
                <a:close/>
              </a:path>
            </a:pathLst>
          </a:custGeom>
          <a:blipFill>
            <a:blip r:embed="rId3"/>
            <a:stretch>
              <a:fillRect l="0" t="0" r="0" b="0"/>
            </a:stretch>
          </a:blipFill>
        </p:spPr>
      </p:sp>
      <p:grpSp>
        <p:nvGrpSpPr>
          <p:cNvPr name="Group 8" id="8"/>
          <p:cNvGrpSpPr/>
          <p:nvPr/>
        </p:nvGrpSpPr>
        <p:grpSpPr>
          <a:xfrm rot="0">
            <a:off x="1028700" y="307181"/>
            <a:ext cx="6452820" cy="1443038"/>
            <a:chOff x="0" y="0"/>
            <a:chExt cx="8603760" cy="1924050"/>
          </a:xfrm>
        </p:grpSpPr>
        <p:sp>
          <p:nvSpPr>
            <p:cNvPr name="TextBox 9" id="9"/>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LABELS</a:t>
              </a:r>
            </a:p>
          </p:txBody>
        </p:sp>
        <p:sp>
          <p:nvSpPr>
            <p:cNvPr name="TextBox 10" id="10"/>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Etiquetas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441019"/>
            <a:ext cx="8845441" cy="3434130"/>
            <a:chOff x="0" y="0"/>
            <a:chExt cx="11793921" cy="4578841"/>
          </a:xfrm>
        </p:grpSpPr>
        <p:sp>
          <p:nvSpPr>
            <p:cNvPr name="TextBox 3" id="3"/>
            <p:cNvSpPr txBox="true"/>
            <p:nvPr/>
          </p:nvSpPr>
          <p:spPr>
            <a:xfrm rot="0">
              <a:off x="0" y="0"/>
              <a:ext cx="11793921"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793921" cy="2874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Si lo que queremos es mostrar un valor que </a:t>
              </a:r>
              <a:r>
                <a:rPr lang="en-US" sz="2499">
                  <a:solidFill>
                    <a:srgbClr val="FFFFFF"/>
                  </a:solidFill>
                  <a:latin typeface="Poppins Light"/>
                  <a:ea typeface="Poppins Light"/>
                  <a:cs typeface="Poppins Light"/>
                  <a:sym typeface="Poppins Light"/>
                </a:rPr>
                <a:t>puede cambiar en tiempo de ejecución, lo introducimos entre llaves {}.</a:t>
              </a:r>
            </a:p>
            <a:p>
              <a:pPr algn="l">
                <a:lnSpc>
                  <a:spcPts val="3499"/>
                </a:lnSpc>
              </a:pPr>
              <a:r>
                <a:rPr lang="en-US" sz="2499">
                  <a:solidFill>
                    <a:srgbClr val="FFFFFF"/>
                  </a:solidFill>
                  <a:latin typeface="Poppins Light"/>
                  <a:ea typeface="Poppins Light"/>
                  <a:cs typeface="Poppins Light"/>
                  <a:sym typeface="Poppins Light"/>
                </a:rPr>
                <a:t>Por ejemplo: {RealState1},{Server1.Capacity.ScheduledUtilization}, etc.</a:t>
              </a:r>
            </a:p>
          </p:txBody>
        </p:sp>
        <p:sp>
          <p:nvSpPr>
            <p:cNvPr name="AutoShape 5" id="5"/>
            <p:cNvSpPr/>
            <p:nvPr/>
          </p:nvSpPr>
          <p:spPr>
            <a:xfrm>
              <a:off x="0" y="1271304"/>
              <a:ext cx="11793921"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1401252" y="2020725"/>
            <a:ext cx="5670663" cy="5708849"/>
          </a:xfrm>
          <a:custGeom>
            <a:avLst/>
            <a:gdLst/>
            <a:ahLst/>
            <a:cxnLst/>
            <a:rect r="r" b="b" t="t" l="l"/>
            <a:pathLst>
              <a:path h="5708849" w="5670663">
                <a:moveTo>
                  <a:pt x="0" y="0"/>
                </a:moveTo>
                <a:lnTo>
                  <a:pt x="5670662" y="0"/>
                </a:lnTo>
                <a:lnTo>
                  <a:pt x="5670662" y="5708849"/>
                </a:lnTo>
                <a:lnTo>
                  <a:pt x="0" y="5708849"/>
                </a:lnTo>
                <a:lnTo>
                  <a:pt x="0" y="0"/>
                </a:lnTo>
                <a:close/>
              </a:path>
            </a:pathLst>
          </a:custGeom>
          <a:blipFill>
            <a:blip r:embed="rId2"/>
            <a:stretch>
              <a:fillRect l="0" t="0" r="0" b="0"/>
            </a:stretch>
          </a:blipFill>
        </p:spPr>
      </p:sp>
      <p:sp>
        <p:nvSpPr>
          <p:cNvPr name="Freeform 7" id="7"/>
          <p:cNvSpPr/>
          <p:nvPr/>
        </p:nvSpPr>
        <p:spPr>
          <a:xfrm flipH="false" flipV="false" rot="0">
            <a:off x="2202222" y="6054367"/>
            <a:ext cx="6498397" cy="3414593"/>
          </a:xfrm>
          <a:custGeom>
            <a:avLst/>
            <a:gdLst/>
            <a:ahLst/>
            <a:cxnLst/>
            <a:rect r="r" b="b" t="t" l="l"/>
            <a:pathLst>
              <a:path h="3414593" w="6498397">
                <a:moveTo>
                  <a:pt x="0" y="0"/>
                </a:moveTo>
                <a:lnTo>
                  <a:pt x="6498397" y="0"/>
                </a:lnTo>
                <a:lnTo>
                  <a:pt x="6498397" y="3414593"/>
                </a:lnTo>
                <a:lnTo>
                  <a:pt x="0" y="3414593"/>
                </a:lnTo>
                <a:lnTo>
                  <a:pt x="0" y="0"/>
                </a:lnTo>
                <a:close/>
              </a:path>
            </a:pathLst>
          </a:custGeom>
          <a:blipFill>
            <a:blip r:embed="rId3"/>
            <a:stretch>
              <a:fillRect l="0" t="0" r="0" b="0"/>
            </a:stretch>
          </a:blipFill>
        </p:spPr>
      </p:sp>
      <p:grpSp>
        <p:nvGrpSpPr>
          <p:cNvPr name="Group 8" id="8"/>
          <p:cNvGrpSpPr/>
          <p:nvPr/>
        </p:nvGrpSpPr>
        <p:grpSpPr>
          <a:xfrm rot="0">
            <a:off x="1028700" y="307181"/>
            <a:ext cx="6452820" cy="1443038"/>
            <a:chOff x="0" y="0"/>
            <a:chExt cx="8603760" cy="1924050"/>
          </a:xfrm>
        </p:grpSpPr>
        <p:sp>
          <p:nvSpPr>
            <p:cNvPr name="TextBox 9" id="9"/>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LABELS</a:t>
              </a:r>
            </a:p>
          </p:txBody>
        </p:sp>
        <p:sp>
          <p:nvSpPr>
            <p:cNvPr name="TextBox 10" id="10"/>
            <p:cNvSpPr txBox="true"/>
            <p:nvPr/>
          </p:nvSpPr>
          <p:spPr>
            <a:xfrm rot="0">
              <a:off x="0" y="1270000"/>
              <a:ext cx="8603760"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Etiquetas</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302699" y="5143500"/>
            <a:ext cx="7760544" cy="2718997"/>
          </a:xfrm>
          <a:custGeom>
            <a:avLst/>
            <a:gdLst/>
            <a:ahLst/>
            <a:cxnLst/>
            <a:rect r="r" b="b" t="t" l="l"/>
            <a:pathLst>
              <a:path h="2718997" w="7760544">
                <a:moveTo>
                  <a:pt x="0" y="0"/>
                </a:moveTo>
                <a:lnTo>
                  <a:pt x="7760544" y="0"/>
                </a:lnTo>
                <a:lnTo>
                  <a:pt x="7760544" y="2718997"/>
                </a:lnTo>
                <a:lnTo>
                  <a:pt x="0" y="2718997"/>
                </a:lnTo>
                <a:lnTo>
                  <a:pt x="0" y="0"/>
                </a:lnTo>
                <a:close/>
              </a:path>
            </a:pathLst>
          </a:custGeom>
          <a:blipFill>
            <a:blip r:embed="rId2"/>
            <a:stretch>
              <a:fillRect l="0" t="0" r="0" b="-60600"/>
            </a:stretch>
          </a:blipFill>
        </p:spPr>
      </p:sp>
      <p:sp>
        <p:nvSpPr>
          <p:cNvPr name="Freeform 3" id="3"/>
          <p:cNvSpPr/>
          <p:nvPr/>
        </p:nvSpPr>
        <p:spPr>
          <a:xfrm flipH="false" flipV="false" rot="0">
            <a:off x="11450000" y="4183843"/>
            <a:ext cx="4377406" cy="4638311"/>
          </a:xfrm>
          <a:custGeom>
            <a:avLst/>
            <a:gdLst/>
            <a:ahLst/>
            <a:cxnLst/>
            <a:rect r="r" b="b" t="t" l="l"/>
            <a:pathLst>
              <a:path h="4638311" w="4377406">
                <a:moveTo>
                  <a:pt x="0" y="0"/>
                </a:moveTo>
                <a:lnTo>
                  <a:pt x="4377406" y="0"/>
                </a:lnTo>
                <a:lnTo>
                  <a:pt x="4377406" y="4638311"/>
                </a:lnTo>
                <a:lnTo>
                  <a:pt x="0" y="4638311"/>
                </a:lnTo>
                <a:lnTo>
                  <a:pt x="0" y="0"/>
                </a:lnTo>
                <a:close/>
              </a:path>
            </a:pathLst>
          </a:custGeom>
          <a:blipFill>
            <a:blip r:embed="rId3"/>
            <a:stretch>
              <a:fillRect l="0" t="0" r="0" b="0"/>
            </a:stretch>
          </a:blipFill>
        </p:spPr>
      </p:sp>
      <p:sp>
        <p:nvSpPr>
          <p:cNvPr name="TextBox 4" id="4"/>
          <p:cNvSpPr txBox="true"/>
          <p:nvPr/>
        </p:nvSpPr>
        <p:spPr>
          <a:xfrm rot="0">
            <a:off x="1487970" y="1833243"/>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Instalación de Simio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600537" y="5734539"/>
            <a:ext cx="7086925" cy="3751902"/>
          </a:xfrm>
          <a:custGeom>
            <a:avLst/>
            <a:gdLst/>
            <a:ahLst/>
            <a:cxnLst/>
            <a:rect r="r" b="b" t="t" l="l"/>
            <a:pathLst>
              <a:path h="3751902" w="7086925">
                <a:moveTo>
                  <a:pt x="0" y="0"/>
                </a:moveTo>
                <a:lnTo>
                  <a:pt x="7086926" y="0"/>
                </a:lnTo>
                <a:lnTo>
                  <a:pt x="7086926" y="3751901"/>
                </a:lnTo>
                <a:lnTo>
                  <a:pt x="0" y="3751901"/>
                </a:lnTo>
                <a:lnTo>
                  <a:pt x="0" y="0"/>
                </a:lnTo>
                <a:close/>
              </a:path>
            </a:pathLst>
          </a:custGeom>
          <a:blipFill>
            <a:blip r:embed="rId2"/>
            <a:stretch>
              <a:fillRect l="0" t="0" r="0" b="0"/>
            </a:stretch>
          </a:blipFill>
        </p:spPr>
      </p:sp>
      <p:sp>
        <p:nvSpPr>
          <p:cNvPr name="TextBox 3" id="3"/>
          <p:cNvSpPr txBox="true"/>
          <p:nvPr/>
        </p:nvSpPr>
        <p:spPr>
          <a:xfrm rot="0">
            <a:off x="3575968" y="2337373"/>
            <a:ext cx="11136064" cy="807085"/>
          </a:xfrm>
          <a:prstGeom prst="rect">
            <a:avLst/>
          </a:prstGeom>
        </p:spPr>
        <p:txBody>
          <a:bodyPr anchor="t" rtlCol="false" tIns="0" lIns="0" bIns="0" rIns="0">
            <a:spAutoFit/>
          </a:bodyPr>
          <a:lstStyle/>
          <a:p>
            <a:pPr algn="l">
              <a:lnSpc>
                <a:spcPts val="6439"/>
              </a:lnSpc>
            </a:pPr>
            <a:r>
              <a:rPr lang="en-US" sz="4599" u="sng">
                <a:solidFill>
                  <a:srgbClr val="FFFFFF"/>
                </a:solidFill>
                <a:latin typeface="Arimo"/>
                <a:ea typeface="Arimo"/>
                <a:cs typeface="Arimo"/>
                <a:sym typeface="Arimo"/>
                <a:hlinkClick r:id="rId3" tooltip="https://www.simio.com/download/simio.php"/>
              </a:rPr>
              <a:t>https://www.simio.com/download/simio.php</a:t>
            </a:r>
          </a:p>
        </p:txBody>
      </p:sp>
      <p:sp>
        <p:nvSpPr>
          <p:cNvPr name="TextBox 4" id="4"/>
          <p:cNvSpPr txBox="true"/>
          <p:nvPr/>
        </p:nvSpPr>
        <p:spPr>
          <a:xfrm rot="0">
            <a:off x="1529800" y="532859"/>
            <a:ext cx="15228400"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Enlace de descarga</a:t>
            </a:r>
          </a:p>
        </p:txBody>
      </p:sp>
      <p:sp>
        <p:nvSpPr>
          <p:cNvPr name="TextBox 5" id="5"/>
          <p:cNvSpPr txBox="true"/>
          <p:nvPr/>
        </p:nvSpPr>
        <p:spPr>
          <a:xfrm rot="0">
            <a:off x="0" y="3526790"/>
            <a:ext cx="18288000" cy="1616710"/>
          </a:xfrm>
          <a:prstGeom prst="rect">
            <a:avLst/>
          </a:prstGeom>
        </p:spPr>
        <p:txBody>
          <a:bodyPr anchor="t" rtlCol="false" tIns="0" lIns="0" bIns="0" rIns="0">
            <a:spAutoFit/>
          </a:bodyPr>
          <a:lstStyle/>
          <a:p>
            <a:pPr algn="ctr">
              <a:lnSpc>
                <a:spcPts val="6439"/>
              </a:lnSpc>
            </a:pPr>
            <a:r>
              <a:rPr lang="en-US" sz="4599" u="sng">
                <a:solidFill>
                  <a:srgbClr val="FFFFFF"/>
                </a:solidFill>
                <a:latin typeface="Arimo"/>
                <a:ea typeface="Arimo"/>
                <a:cs typeface="Arimo"/>
                <a:sym typeface="Arimo"/>
                <a:hlinkClick r:id="rId4" tooltip="https://drive.google.com/file/d/1iBdScsNow0zL-ORfetPz6bcqGqYXp4si/view?usp=sharing"/>
              </a:rPr>
              <a:t>https://drive.google.com/file/d/1iBdScsNow0zL-ORfetPz6bcqGqYXp4si/view?usp=sharing</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29800" y="491777"/>
            <a:ext cx="15228400" cy="30120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Requisitos para los coordinadores</a:t>
            </a:r>
          </a:p>
        </p:txBody>
      </p:sp>
      <p:grpSp>
        <p:nvGrpSpPr>
          <p:cNvPr name="Group 3" id="3"/>
          <p:cNvGrpSpPr/>
          <p:nvPr/>
        </p:nvGrpSpPr>
        <p:grpSpPr>
          <a:xfrm rot="0">
            <a:off x="1028700" y="2043368"/>
            <a:ext cx="16230600" cy="6915043"/>
            <a:chOff x="0" y="0"/>
            <a:chExt cx="21640800" cy="9220057"/>
          </a:xfrm>
        </p:grpSpPr>
        <p:sp>
          <p:nvSpPr>
            <p:cNvPr name="TextBox 4" id="4"/>
            <p:cNvSpPr txBox="true"/>
            <p:nvPr/>
          </p:nvSpPr>
          <p:spPr>
            <a:xfrm rot="0">
              <a:off x="0" y="0"/>
              <a:ext cx="21640800" cy="1274809"/>
            </a:xfrm>
            <a:prstGeom prst="rect">
              <a:avLst/>
            </a:prstGeom>
          </p:spPr>
          <p:txBody>
            <a:bodyPr anchor="t" rtlCol="false" tIns="0" lIns="0" bIns="0" rIns="0">
              <a:spAutoFit/>
            </a:bodyPr>
            <a:lstStyle/>
            <a:p>
              <a:pPr algn="ctr">
                <a:lnSpc>
                  <a:spcPts val="7647"/>
                </a:lnSpc>
              </a:pPr>
            </a:p>
          </p:txBody>
        </p:sp>
        <p:sp>
          <p:nvSpPr>
            <p:cNvPr name="TextBox 5" id="5"/>
            <p:cNvSpPr txBox="true"/>
            <p:nvPr/>
          </p:nvSpPr>
          <p:spPr>
            <a:xfrm rot="0">
              <a:off x="0" y="2700157"/>
              <a:ext cx="21640800" cy="6519900"/>
            </a:xfrm>
            <a:prstGeom prst="rect">
              <a:avLst/>
            </a:prstGeom>
          </p:spPr>
          <p:txBody>
            <a:bodyPr anchor="t" rtlCol="false" tIns="0" lIns="0" bIns="0" rIns="0">
              <a:spAutoFit/>
            </a:bodyPr>
            <a:lstStyle/>
            <a:p>
              <a:pPr algn="just" marL="859989" indent="-429994" lvl="1">
                <a:lnSpc>
                  <a:spcPts val="5576"/>
                </a:lnSpc>
                <a:buFont typeface="Arial"/>
                <a:buChar char="•"/>
              </a:pPr>
              <a:r>
                <a:rPr lang="en-US" sz="3983">
                  <a:solidFill>
                    <a:srgbClr val="FFFFFF"/>
                  </a:solidFill>
                  <a:latin typeface="Poppins Light"/>
                  <a:ea typeface="Poppins Light"/>
                  <a:cs typeface="Poppins Light"/>
                  <a:sym typeface="Poppins Light"/>
                </a:rPr>
                <a:t>Tener instalado Any Desk</a:t>
              </a:r>
            </a:p>
            <a:p>
              <a:pPr algn="just" marL="859989" indent="-429994" lvl="1">
                <a:lnSpc>
                  <a:spcPts val="5576"/>
                </a:lnSpc>
                <a:buFont typeface="Arial"/>
                <a:buChar char="•"/>
              </a:pPr>
              <a:r>
                <a:rPr lang="en-US" sz="3983">
                  <a:solidFill>
                    <a:srgbClr val="FFFFFF"/>
                  </a:solidFill>
                  <a:latin typeface="Poppins Light"/>
                  <a:ea typeface="Poppins Light"/>
                  <a:cs typeface="Poppins Light"/>
                  <a:sym typeface="Poppins Light"/>
                </a:rPr>
                <a:t>Una vez instalada la licencia, NO PUEDEN desinstalar el programa o formatear su computadora</a:t>
              </a:r>
            </a:p>
            <a:p>
              <a:pPr algn="just" marL="859989" indent="-429994" lvl="1">
                <a:lnSpc>
                  <a:spcPts val="5576"/>
                </a:lnSpc>
                <a:buFont typeface="Arial"/>
                <a:buChar char="•"/>
              </a:pPr>
              <a:r>
                <a:rPr lang="en-US" sz="3983">
                  <a:solidFill>
                    <a:srgbClr val="FFFFFF"/>
                  </a:solidFill>
                  <a:latin typeface="Poppins Light"/>
                  <a:ea typeface="Poppins Light"/>
                  <a:cs typeface="Poppins Light"/>
                  <a:sym typeface="Poppins Light"/>
                </a:rPr>
                <a:t>Tienen que retirar la licencia de SIMIO al finalizar el semestre</a:t>
              </a:r>
            </a:p>
            <a:p>
              <a:pPr algn="just">
                <a:lnSpc>
                  <a:spcPts val="5576"/>
                </a:lnSpc>
              </a:pPr>
            </a:p>
            <a:p>
              <a:pPr algn="just">
                <a:lnSpc>
                  <a:spcPts val="5576"/>
                </a:lnSpc>
              </a:pPr>
              <a:r>
                <a:rPr lang="en-US" sz="3983">
                  <a:solidFill>
                    <a:srgbClr val="FFFFFF"/>
                  </a:solidFill>
                  <a:latin typeface="Poppins Light"/>
                  <a:ea typeface="Poppins Light"/>
                  <a:cs typeface="Poppins Light"/>
                  <a:sym typeface="Poppins Light"/>
                </a:rPr>
                <a:t>En caso de incumplir alguna de estas, aplicara una sancion para el grupo</a:t>
              </a:r>
            </a:p>
          </p:txBody>
        </p:sp>
        <p:sp>
          <p:nvSpPr>
            <p:cNvPr name="AutoShape 6" id="6"/>
            <p:cNvSpPr/>
            <p:nvPr/>
          </p:nvSpPr>
          <p:spPr>
            <a:xfrm>
              <a:off x="0" y="2025583"/>
              <a:ext cx="21640800" cy="0"/>
            </a:xfrm>
            <a:prstGeom prst="line">
              <a:avLst/>
            </a:prstGeom>
            <a:ln cap="rnd" w="40470">
              <a:solidFill>
                <a:srgbClr val="10B5BF"/>
              </a:solidFill>
              <a:prstDash val="solid"/>
              <a:headEnd type="none" len="sm" w="sm"/>
              <a:tailEnd type="none" len="sm" w="sm"/>
            </a:ln>
          </p:spPr>
        </p:sp>
      </p:grpSp>
    </p:spTree>
  </p:cSld>
  <p:clrMapOvr>
    <a:masterClrMapping/>
  </p:clrMapOvr>
</p:sld>
</file>

<file path=ppt/slides/slide2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29800" y="533383"/>
            <a:ext cx="15228400" cy="14128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Ejemplo</a:t>
            </a:r>
          </a:p>
        </p:txBody>
      </p:sp>
      <p:grpSp>
        <p:nvGrpSpPr>
          <p:cNvPr name="Group 3" id="3"/>
          <p:cNvGrpSpPr/>
          <p:nvPr/>
        </p:nvGrpSpPr>
        <p:grpSpPr>
          <a:xfrm rot="0">
            <a:off x="1404490" y="2273337"/>
            <a:ext cx="15479020" cy="6283949"/>
            <a:chOff x="0" y="0"/>
            <a:chExt cx="4076779" cy="1655032"/>
          </a:xfrm>
        </p:grpSpPr>
        <p:sp>
          <p:nvSpPr>
            <p:cNvPr name="Freeform 4" id="4"/>
            <p:cNvSpPr/>
            <p:nvPr/>
          </p:nvSpPr>
          <p:spPr>
            <a:xfrm flipH="false" flipV="false" rot="0">
              <a:off x="0" y="0"/>
              <a:ext cx="4076779" cy="1655032"/>
            </a:xfrm>
            <a:custGeom>
              <a:avLst/>
              <a:gdLst/>
              <a:ahLst/>
              <a:cxnLst/>
              <a:rect r="r" b="b" t="t" l="l"/>
              <a:pathLst>
                <a:path h="1655032" w="4076779">
                  <a:moveTo>
                    <a:pt x="25508" y="0"/>
                  </a:moveTo>
                  <a:lnTo>
                    <a:pt x="4051271" y="0"/>
                  </a:lnTo>
                  <a:cubicBezTo>
                    <a:pt x="4065359" y="0"/>
                    <a:pt x="4076779" y="11420"/>
                    <a:pt x="4076779" y="25508"/>
                  </a:cubicBezTo>
                  <a:lnTo>
                    <a:pt x="4076779" y="1629524"/>
                  </a:lnTo>
                  <a:cubicBezTo>
                    <a:pt x="4076779" y="1643612"/>
                    <a:pt x="4065359" y="1655032"/>
                    <a:pt x="4051271" y="1655032"/>
                  </a:cubicBezTo>
                  <a:lnTo>
                    <a:pt x="25508" y="1655032"/>
                  </a:lnTo>
                  <a:cubicBezTo>
                    <a:pt x="11420" y="1655032"/>
                    <a:pt x="0" y="1643612"/>
                    <a:pt x="0" y="1629524"/>
                  </a:cubicBezTo>
                  <a:lnTo>
                    <a:pt x="0" y="25508"/>
                  </a:lnTo>
                  <a:cubicBezTo>
                    <a:pt x="0" y="11420"/>
                    <a:pt x="11420" y="0"/>
                    <a:pt x="25508" y="0"/>
                  </a:cubicBezTo>
                  <a:close/>
                </a:path>
              </a:pathLst>
            </a:custGeom>
            <a:solidFill>
              <a:srgbClr val="7A7B7B"/>
            </a:solidFill>
          </p:spPr>
        </p:sp>
        <p:sp>
          <p:nvSpPr>
            <p:cNvPr name="TextBox 5" id="5"/>
            <p:cNvSpPr txBox="true"/>
            <p:nvPr/>
          </p:nvSpPr>
          <p:spPr>
            <a:xfrm>
              <a:off x="0" y="-57150"/>
              <a:ext cx="4076779" cy="1712182"/>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2223313" y="2743200"/>
            <a:ext cx="13841375" cy="5334000"/>
          </a:xfrm>
          <a:prstGeom prst="rect">
            <a:avLst/>
          </a:prstGeom>
        </p:spPr>
        <p:txBody>
          <a:bodyPr anchor="t" rtlCol="false" tIns="0" lIns="0" bIns="0" rIns="0">
            <a:spAutoFit/>
          </a:bodyPr>
          <a:lstStyle/>
          <a:p>
            <a:pPr algn="just">
              <a:lnSpc>
                <a:spcPts val="4200"/>
              </a:lnSpc>
              <a:spcBef>
                <a:spcPct val="0"/>
              </a:spcBef>
            </a:pPr>
            <a:r>
              <a:rPr lang="en-US" sz="3500">
                <a:solidFill>
                  <a:srgbClr val="FFFFFF"/>
                </a:solidFill>
                <a:latin typeface="Poppins Medium"/>
                <a:ea typeface="Poppins Medium"/>
                <a:cs typeface="Poppins Medium"/>
                <a:sym typeface="Poppins Medium"/>
              </a:rPr>
              <a:t>En el banco “BanGT”, los clientes llegan a un cajero , con un </a:t>
            </a:r>
            <a:r>
              <a:rPr lang="en-US" sz="3500">
                <a:solidFill>
                  <a:srgbClr val="FFFFFF"/>
                </a:solidFill>
                <a:latin typeface="Poppins Medium"/>
                <a:ea typeface="Poppins Medium"/>
                <a:cs typeface="Poppins Medium"/>
                <a:sym typeface="Poppins Medium"/>
              </a:rPr>
              <a:t>tiempo entre llegadas que obedece a una Distribución Normal con media de 5 minutos y a una desviación estándar de 0.65 minutos. El banco cuenta con 2 cajeros para la atención. Los clientes son atendidos por el cajero en un tiempo exponencialmente distribuido con media de 4.5 minutos. Después de ser atendidos, los clientes se retiran del sistema. Simular el sistema por 480 minutos. Emitir una conclusión acerca de la eficiencia del sistema, interpretar las estadísticas básicas.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070131" y="3641068"/>
            <a:ext cx="6147738" cy="5313870"/>
          </a:xfrm>
          <a:custGeom>
            <a:avLst/>
            <a:gdLst/>
            <a:ahLst/>
            <a:cxnLst/>
            <a:rect r="r" b="b" t="t" l="l"/>
            <a:pathLst>
              <a:path h="5313870" w="6147738">
                <a:moveTo>
                  <a:pt x="0" y="0"/>
                </a:moveTo>
                <a:lnTo>
                  <a:pt x="6147738" y="0"/>
                </a:lnTo>
                <a:lnTo>
                  <a:pt x="6147738" y="5313870"/>
                </a:lnTo>
                <a:lnTo>
                  <a:pt x="0" y="5313870"/>
                </a:lnTo>
                <a:lnTo>
                  <a:pt x="0" y="0"/>
                </a:lnTo>
                <a:close/>
              </a:path>
            </a:pathLst>
          </a:custGeom>
          <a:blipFill>
            <a:blip r:embed="rId2"/>
            <a:stretch>
              <a:fillRect l="0" t="0" r="0" b="0"/>
            </a:stretch>
          </a:blipFill>
        </p:spPr>
      </p:sp>
      <p:sp>
        <p:nvSpPr>
          <p:cNvPr name="TextBox 3" id="3"/>
          <p:cNvSpPr txBox="true"/>
          <p:nvPr/>
        </p:nvSpPr>
        <p:spPr>
          <a:xfrm rot="0">
            <a:off x="1487970" y="1532068"/>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¿Dudas?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29800" y="4489450"/>
            <a:ext cx="15228400" cy="14128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TAREA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432956" y="2465107"/>
            <a:ext cx="9422088" cy="1155045"/>
          </a:xfrm>
          <a:prstGeom prst="rect">
            <a:avLst/>
          </a:prstGeom>
        </p:spPr>
        <p:txBody>
          <a:bodyPr anchor="t" rtlCol="false" tIns="0" lIns="0" bIns="0" rIns="0">
            <a:spAutoFit/>
          </a:bodyPr>
          <a:lstStyle/>
          <a:p>
            <a:pPr algn="l">
              <a:lnSpc>
                <a:spcPts val="8983"/>
              </a:lnSpc>
            </a:pPr>
            <a:r>
              <a:rPr lang="en-US" sz="8166" b="true">
                <a:solidFill>
                  <a:srgbClr val="FFFFFF"/>
                </a:solidFill>
                <a:latin typeface="Poppins Medium Bold"/>
                <a:ea typeface="Poppins Medium Bold"/>
                <a:cs typeface="Poppins Medium Bold"/>
                <a:sym typeface="Poppins Medium Bold"/>
              </a:rPr>
              <a:t>Asignacion a DTT</a:t>
            </a:r>
          </a:p>
        </p:txBody>
      </p:sp>
      <p:sp>
        <p:nvSpPr>
          <p:cNvPr name="TextBox 3" id="3"/>
          <p:cNvSpPr txBox="true"/>
          <p:nvPr/>
        </p:nvSpPr>
        <p:spPr>
          <a:xfrm rot="0">
            <a:off x="1923471" y="4933944"/>
            <a:ext cx="14441058" cy="438162"/>
          </a:xfrm>
          <a:prstGeom prst="rect">
            <a:avLst/>
          </a:prstGeom>
        </p:spPr>
        <p:txBody>
          <a:bodyPr anchor="t" rtlCol="false" tIns="0" lIns="0" bIns="0" rIns="0">
            <a:spAutoFit/>
          </a:bodyPr>
          <a:lstStyle/>
          <a:p>
            <a:pPr algn="ctr">
              <a:lnSpc>
                <a:spcPts val="3301"/>
              </a:lnSpc>
            </a:pPr>
            <a:r>
              <a:rPr lang="en-US" sz="3000" u="sng">
                <a:solidFill>
                  <a:srgbClr val="FFFFFF"/>
                </a:solidFill>
                <a:latin typeface="Poppins Medium"/>
                <a:ea typeface="Poppins Medium"/>
                <a:cs typeface="Poppins Medium"/>
                <a:sym typeface="Poppins Medium"/>
                <a:hlinkClick r:id="rId2" tooltip="https://forms.gle/CiyvoT3sATb4G6Bn7"/>
              </a:rPr>
              <a:t>https://forms.gle/CiyvoT3sATb4G6Bn7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99373" y="5342853"/>
            <a:ext cx="4889254" cy="4767023"/>
          </a:xfrm>
          <a:custGeom>
            <a:avLst/>
            <a:gdLst/>
            <a:ahLst/>
            <a:cxnLst/>
            <a:rect r="r" b="b" t="t" l="l"/>
            <a:pathLst>
              <a:path h="4767023" w="4889254">
                <a:moveTo>
                  <a:pt x="0" y="0"/>
                </a:moveTo>
                <a:lnTo>
                  <a:pt x="4889254" y="0"/>
                </a:lnTo>
                <a:lnTo>
                  <a:pt x="4889254" y="4767024"/>
                </a:lnTo>
                <a:lnTo>
                  <a:pt x="0" y="4767024"/>
                </a:lnTo>
                <a:lnTo>
                  <a:pt x="0" y="0"/>
                </a:lnTo>
                <a:close/>
              </a:path>
            </a:pathLst>
          </a:custGeom>
          <a:blipFill>
            <a:blip r:embed="rId2"/>
            <a:stretch>
              <a:fillRect l="0" t="0" r="0" b="0"/>
            </a:stretch>
          </a:blipFill>
        </p:spPr>
      </p:sp>
      <p:sp>
        <p:nvSpPr>
          <p:cNvPr name="TextBox 3" id="3"/>
          <p:cNvSpPr txBox="true"/>
          <p:nvPr/>
        </p:nvSpPr>
        <p:spPr>
          <a:xfrm rot="0">
            <a:off x="3178213" y="1348823"/>
            <a:ext cx="11931573" cy="1151471"/>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Grupos de laboratorio</a:t>
            </a:r>
          </a:p>
        </p:txBody>
      </p:sp>
      <p:sp>
        <p:nvSpPr>
          <p:cNvPr name="TextBox 4" id="4"/>
          <p:cNvSpPr txBox="true"/>
          <p:nvPr/>
        </p:nvSpPr>
        <p:spPr>
          <a:xfrm rot="0">
            <a:off x="1085420" y="3332288"/>
            <a:ext cx="16117159" cy="1216671"/>
          </a:xfrm>
          <a:prstGeom prst="rect">
            <a:avLst/>
          </a:prstGeom>
        </p:spPr>
        <p:txBody>
          <a:bodyPr anchor="t" rtlCol="false" tIns="0" lIns="0" bIns="0" rIns="0">
            <a:spAutoFit/>
          </a:bodyPr>
          <a:lstStyle/>
          <a:p>
            <a:pPr algn="ctr">
              <a:lnSpc>
                <a:spcPts val="4730"/>
              </a:lnSpc>
            </a:pPr>
            <a:r>
              <a:rPr lang="en-US" sz="4300" u="sng">
                <a:solidFill>
                  <a:srgbClr val="FFFFFF"/>
                </a:solidFill>
                <a:latin typeface="Poppins Medium"/>
                <a:ea typeface="Poppins Medium"/>
                <a:cs typeface="Poppins Medium"/>
                <a:sym typeface="Poppins Medium"/>
                <a:hlinkClick r:id="rId3" tooltip="https://docs.google.com/spreadsheets/d/1zTwRu2fGoEBqvyrt7FOCvom66bWqiqR-3orzsRpqXuA/edit?usp=sharing"/>
              </a:rPr>
              <a:t>https://docs.google.com/spreadsheets/d/1zTwRu2fGoEBqvyrt7FOCvom66bWqiqR-3orzsRpqXuA/edit?usp=sharing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087713" y="4484592"/>
            <a:ext cx="5037676" cy="3967170"/>
          </a:xfrm>
          <a:custGeom>
            <a:avLst/>
            <a:gdLst/>
            <a:ahLst/>
            <a:cxnLst/>
            <a:rect r="r" b="b" t="t" l="l"/>
            <a:pathLst>
              <a:path h="3967170" w="5037676">
                <a:moveTo>
                  <a:pt x="0" y="0"/>
                </a:moveTo>
                <a:lnTo>
                  <a:pt x="5037676" y="0"/>
                </a:lnTo>
                <a:lnTo>
                  <a:pt x="5037676" y="3967170"/>
                </a:lnTo>
                <a:lnTo>
                  <a:pt x="0" y="3967170"/>
                </a:lnTo>
                <a:lnTo>
                  <a:pt x="0" y="0"/>
                </a:lnTo>
                <a:close/>
              </a:path>
            </a:pathLst>
          </a:custGeom>
          <a:blipFill>
            <a:blip r:embed="rId2"/>
            <a:stretch>
              <a:fillRect l="0" t="0" r="0" b="0"/>
            </a:stretch>
          </a:blipFill>
        </p:spPr>
      </p:sp>
      <p:grpSp>
        <p:nvGrpSpPr>
          <p:cNvPr name="Group 3" id="3"/>
          <p:cNvGrpSpPr/>
          <p:nvPr/>
        </p:nvGrpSpPr>
        <p:grpSpPr>
          <a:xfrm rot="0">
            <a:off x="8398605" y="1106561"/>
            <a:ext cx="9506826" cy="1723772"/>
            <a:chOff x="0" y="0"/>
            <a:chExt cx="2503856" cy="453998"/>
          </a:xfrm>
        </p:grpSpPr>
        <p:sp>
          <p:nvSpPr>
            <p:cNvPr name="Freeform 4" id="4"/>
            <p:cNvSpPr/>
            <p:nvPr/>
          </p:nvSpPr>
          <p:spPr>
            <a:xfrm flipH="false" flipV="false" rot="0">
              <a:off x="0" y="0"/>
              <a:ext cx="2503856" cy="453998"/>
            </a:xfrm>
            <a:custGeom>
              <a:avLst/>
              <a:gdLst/>
              <a:ahLst/>
              <a:cxnLst/>
              <a:rect r="r" b="b" t="t" l="l"/>
              <a:pathLst>
                <a:path h="453998" w="2503856">
                  <a:moveTo>
                    <a:pt x="41532" y="0"/>
                  </a:moveTo>
                  <a:lnTo>
                    <a:pt x="2462324" y="0"/>
                  </a:lnTo>
                  <a:cubicBezTo>
                    <a:pt x="2485261" y="0"/>
                    <a:pt x="2503856" y="18595"/>
                    <a:pt x="2503856" y="41532"/>
                  </a:cubicBezTo>
                  <a:lnTo>
                    <a:pt x="2503856" y="412466"/>
                  </a:lnTo>
                  <a:cubicBezTo>
                    <a:pt x="2503856" y="435403"/>
                    <a:pt x="2485261" y="453998"/>
                    <a:pt x="2462324" y="453998"/>
                  </a:cubicBezTo>
                  <a:lnTo>
                    <a:pt x="41532" y="453998"/>
                  </a:lnTo>
                  <a:cubicBezTo>
                    <a:pt x="18595" y="453998"/>
                    <a:pt x="0" y="435403"/>
                    <a:pt x="0" y="412466"/>
                  </a:cubicBezTo>
                  <a:lnTo>
                    <a:pt x="0" y="41532"/>
                  </a:lnTo>
                  <a:cubicBezTo>
                    <a:pt x="0" y="18595"/>
                    <a:pt x="18595" y="0"/>
                    <a:pt x="41532" y="0"/>
                  </a:cubicBezTo>
                  <a:close/>
                </a:path>
              </a:pathLst>
            </a:custGeom>
            <a:solidFill>
              <a:srgbClr val="7A7B7B"/>
            </a:solidFill>
          </p:spPr>
        </p:sp>
        <p:sp>
          <p:nvSpPr>
            <p:cNvPr name="TextBox 5" id="5"/>
            <p:cNvSpPr txBox="true"/>
            <p:nvPr/>
          </p:nvSpPr>
          <p:spPr>
            <a:xfrm>
              <a:off x="0" y="-57150"/>
              <a:ext cx="2503856" cy="511148"/>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8398605" y="2985086"/>
            <a:ext cx="9506826" cy="1723772"/>
            <a:chOff x="0" y="0"/>
            <a:chExt cx="2503856" cy="453998"/>
          </a:xfrm>
        </p:grpSpPr>
        <p:sp>
          <p:nvSpPr>
            <p:cNvPr name="Freeform 7" id="7"/>
            <p:cNvSpPr/>
            <p:nvPr/>
          </p:nvSpPr>
          <p:spPr>
            <a:xfrm flipH="false" flipV="false" rot="0">
              <a:off x="0" y="0"/>
              <a:ext cx="2503856" cy="453998"/>
            </a:xfrm>
            <a:custGeom>
              <a:avLst/>
              <a:gdLst/>
              <a:ahLst/>
              <a:cxnLst/>
              <a:rect r="r" b="b" t="t" l="l"/>
              <a:pathLst>
                <a:path h="453998" w="2503856">
                  <a:moveTo>
                    <a:pt x="41532" y="0"/>
                  </a:moveTo>
                  <a:lnTo>
                    <a:pt x="2462324" y="0"/>
                  </a:lnTo>
                  <a:cubicBezTo>
                    <a:pt x="2485261" y="0"/>
                    <a:pt x="2503856" y="18595"/>
                    <a:pt x="2503856" y="41532"/>
                  </a:cubicBezTo>
                  <a:lnTo>
                    <a:pt x="2503856" y="412466"/>
                  </a:lnTo>
                  <a:cubicBezTo>
                    <a:pt x="2503856" y="435403"/>
                    <a:pt x="2485261" y="453998"/>
                    <a:pt x="2462324" y="453998"/>
                  </a:cubicBezTo>
                  <a:lnTo>
                    <a:pt x="41532" y="453998"/>
                  </a:lnTo>
                  <a:cubicBezTo>
                    <a:pt x="18595" y="453998"/>
                    <a:pt x="0" y="435403"/>
                    <a:pt x="0" y="412466"/>
                  </a:cubicBezTo>
                  <a:lnTo>
                    <a:pt x="0" y="41532"/>
                  </a:lnTo>
                  <a:cubicBezTo>
                    <a:pt x="0" y="18595"/>
                    <a:pt x="18595" y="0"/>
                    <a:pt x="41532" y="0"/>
                  </a:cubicBezTo>
                  <a:close/>
                </a:path>
              </a:pathLst>
            </a:custGeom>
            <a:solidFill>
              <a:srgbClr val="7A7B7B"/>
            </a:solidFill>
          </p:spPr>
        </p:sp>
        <p:sp>
          <p:nvSpPr>
            <p:cNvPr name="TextBox 8" id="8"/>
            <p:cNvSpPr txBox="true"/>
            <p:nvPr/>
          </p:nvSpPr>
          <p:spPr>
            <a:xfrm>
              <a:off x="0" y="-57150"/>
              <a:ext cx="2503856" cy="511148"/>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8398605" y="4861258"/>
            <a:ext cx="9506826" cy="3974955"/>
            <a:chOff x="0" y="0"/>
            <a:chExt cx="2503856" cy="1046902"/>
          </a:xfrm>
        </p:grpSpPr>
        <p:sp>
          <p:nvSpPr>
            <p:cNvPr name="Freeform 10" id="10"/>
            <p:cNvSpPr/>
            <p:nvPr/>
          </p:nvSpPr>
          <p:spPr>
            <a:xfrm flipH="false" flipV="false" rot="0">
              <a:off x="0" y="0"/>
              <a:ext cx="2503856" cy="1046902"/>
            </a:xfrm>
            <a:custGeom>
              <a:avLst/>
              <a:gdLst/>
              <a:ahLst/>
              <a:cxnLst/>
              <a:rect r="r" b="b" t="t" l="l"/>
              <a:pathLst>
                <a:path h="1046902" w="2503856">
                  <a:moveTo>
                    <a:pt x="41532" y="0"/>
                  </a:moveTo>
                  <a:lnTo>
                    <a:pt x="2462324" y="0"/>
                  </a:lnTo>
                  <a:cubicBezTo>
                    <a:pt x="2485261" y="0"/>
                    <a:pt x="2503856" y="18595"/>
                    <a:pt x="2503856" y="41532"/>
                  </a:cubicBezTo>
                  <a:lnTo>
                    <a:pt x="2503856" y="1005370"/>
                  </a:lnTo>
                  <a:cubicBezTo>
                    <a:pt x="2503856" y="1028307"/>
                    <a:pt x="2485261" y="1046902"/>
                    <a:pt x="2462324" y="1046902"/>
                  </a:cubicBezTo>
                  <a:lnTo>
                    <a:pt x="41532" y="1046902"/>
                  </a:lnTo>
                  <a:cubicBezTo>
                    <a:pt x="18595" y="1046902"/>
                    <a:pt x="0" y="1028307"/>
                    <a:pt x="0" y="1005370"/>
                  </a:cubicBezTo>
                  <a:lnTo>
                    <a:pt x="0" y="41532"/>
                  </a:lnTo>
                  <a:cubicBezTo>
                    <a:pt x="0" y="18595"/>
                    <a:pt x="18595" y="0"/>
                    <a:pt x="41532" y="0"/>
                  </a:cubicBezTo>
                  <a:close/>
                </a:path>
              </a:pathLst>
            </a:custGeom>
            <a:solidFill>
              <a:srgbClr val="7A7B7B"/>
            </a:solidFill>
          </p:spPr>
        </p:sp>
        <p:sp>
          <p:nvSpPr>
            <p:cNvPr name="TextBox 11" id="11"/>
            <p:cNvSpPr txBox="true"/>
            <p:nvPr/>
          </p:nvSpPr>
          <p:spPr>
            <a:xfrm>
              <a:off x="0" y="-57150"/>
              <a:ext cx="2503856" cy="1104052"/>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8659959" y="1408048"/>
            <a:ext cx="8706115" cy="7199466"/>
          </a:xfrm>
          <a:prstGeom prst="rect">
            <a:avLst/>
          </a:prstGeom>
        </p:spPr>
        <p:txBody>
          <a:bodyPr anchor="t" rtlCol="false" tIns="0" lIns="0" bIns="0" rIns="0">
            <a:spAutoFit/>
          </a:bodyPr>
          <a:lstStyle/>
          <a:p>
            <a:pPr algn="ctr">
              <a:lnSpc>
                <a:spcPts val="3175"/>
              </a:lnSpc>
            </a:pPr>
            <a:r>
              <a:rPr lang="en-US" sz="2887">
                <a:solidFill>
                  <a:srgbClr val="E8E8E8"/>
                </a:solidFill>
                <a:latin typeface="Poppins Medium"/>
                <a:ea typeface="Poppins Medium"/>
                <a:cs typeface="Poppins Medium"/>
                <a:sym typeface="Poppins Medium"/>
              </a:rPr>
              <a:t>Es una representación simplificada de la realidad en la que aparecen algunas de sus propiedades.</a:t>
            </a:r>
          </a:p>
          <a:p>
            <a:pPr algn="ctr">
              <a:lnSpc>
                <a:spcPts val="3175"/>
              </a:lnSpc>
            </a:pPr>
          </a:p>
          <a:p>
            <a:pPr algn="ctr">
              <a:lnSpc>
                <a:spcPts val="3175"/>
              </a:lnSpc>
            </a:pPr>
            <a:r>
              <a:rPr lang="en-US" sz="2887">
                <a:solidFill>
                  <a:srgbClr val="E8E8E8"/>
                </a:solidFill>
                <a:latin typeface="Poppins Medium"/>
                <a:ea typeface="Poppins Medium"/>
                <a:cs typeface="Poppins Medium"/>
                <a:sym typeface="Poppins Medium"/>
              </a:rPr>
              <a:t>Es un objeto, concepto o conjunto de relaciones que se utiliza para representar y estudiar de forma simple y comprensible una porción de la realidad emprrica.</a:t>
            </a:r>
          </a:p>
          <a:p>
            <a:pPr algn="ctr">
              <a:lnSpc>
                <a:spcPts val="3175"/>
              </a:lnSpc>
            </a:pPr>
          </a:p>
          <a:p>
            <a:pPr algn="ctr">
              <a:lnSpc>
                <a:spcPts val="3175"/>
              </a:lnSpc>
            </a:pPr>
            <a:r>
              <a:rPr lang="en-US" sz="2887">
                <a:solidFill>
                  <a:srgbClr val="E8E8E8"/>
                </a:solidFill>
                <a:latin typeface="Poppins Medium"/>
                <a:ea typeface="Poppins Medium"/>
                <a:cs typeface="Poppins Medium"/>
                <a:sym typeface="Poppins Medium"/>
              </a:rPr>
              <a:t>Es una técnica para tratar con la complejidad inherente a los sistemas. El uso de modelos ayuda al ingeniero de software a "visualizar" el sistema a construir. Además, los modelos de un nivel de abstracción mayor pueden utilizarse para la comunicación con el cliente. Las herramientas de modelado y las de ingenierra de software automatizada pueden ayudar a verificar la corrección del modelo.</a:t>
            </a:r>
          </a:p>
        </p:txBody>
      </p:sp>
      <p:sp>
        <p:nvSpPr>
          <p:cNvPr name="TextBox 13" id="13"/>
          <p:cNvSpPr txBox="true"/>
          <p:nvPr/>
        </p:nvSpPr>
        <p:spPr>
          <a:xfrm rot="0">
            <a:off x="553143" y="1562026"/>
            <a:ext cx="8106816" cy="2284946"/>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¿Qué es modelación?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384535" y="1130174"/>
            <a:ext cx="9506826" cy="759560"/>
            <a:chOff x="0" y="0"/>
            <a:chExt cx="2308764" cy="184462"/>
          </a:xfrm>
        </p:grpSpPr>
        <p:sp>
          <p:nvSpPr>
            <p:cNvPr name="Freeform 3" id="3"/>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4" id="4"/>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5" id="5"/>
          <p:cNvSpPr txBox="true"/>
          <p:nvPr/>
        </p:nvSpPr>
        <p:spPr>
          <a:xfrm rot="0">
            <a:off x="812375" y="3232150"/>
            <a:ext cx="7347042" cy="3898900"/>
          </a:xfrm>
          <a:prstGeom prst="rect">
            <a:avLst/>
          </a:prstGeom>
        </p:spPr>
        <p:txBody>
          <a:bodyPr anchor="t" rtlCol="false" tIns="0" lIns="0" bIns="0" rIns="0">
            <a:spAutoFit/>
          </a:bodyPr>
          <a:lstStyle/>
          <a:p>
            <a:pPr algn="ctr">
              <a:lnSpc>
                <a:spcPts val="7699"/>
              </a:lnSpc>
            </a:pPr>
            <a:r>
              <a:rPr lang="en-US" b="true" sz="6999">
                <a:solidFill>
                  <a:srgbClr val="FFFFFF"/>
                </a:solidFill>
                <a:latin typeface="Poppins Medium Bold"/>
                <a:ea typeface="Poppins Medium Bold"/>
                <a:cs typeface="Poppins Medium Bold"/>
                <a:sym typeface="Poppins Medium Bold"/>
              </a:rPr>
              <a:t>¿Qué datos son necesarios para hacer una simulación?</a:t>
            </a:r>
          </a:p>
        </p:txBody>
      </p:sp>
      <p:sp>
        <p:nvSpPr>
          <p:cNvPr name="TextBox 6" id="6"/>
          <p:cNvSpPr txBox="true"/>
          <p:nvPr/>
        </p:nvSpPr>
        <p:spPr>
          <a:xfrm rot="0">
            <a:off x="8384535" y="1333875"/>
            <a:ext cx="9506826" cy="435709"/>
          </a:xfrm>
          <a:prstGeom prst="rect">
            <a:avLst/>
          </a:prstGeom>
        </p:spPr>
        <p:txBody>
          <a:bodyPr anchor="t" rtlCol="false" tIns="0" lIns="0" bIns="0" rIns="0">
            <a:spAutoFit/>
          </a:bodyPr>
          <a:lstStyle/>
          <a:p>
            <a:pPr algn="ctr">
              <a:lnSpc>
                <a:spcPts val="3460"/>
              </a:lnSpc>
              <a:spcBef>
                <a:spcPct val="0"/>
              </a:spcBef>
            </a:pPr>
            <a:r>
              <a:rPr lang="en-US" b="true" sz="3146">
                <a:solidFill>
                  <a:srgbClr val="FFFFFF"/>
                </a:solidFill>
                <a:latin typeface="Poppins Medium"/>
                <a:ea typeface="Poppins Medium"/>
                <a:cs typeface="Poppins Medium"/>
                <a:sym typeface="Poppins Medium"/>
              </a:rPr>
              <a:t>Identificar entradas y salidas del sistema.</a:t>
            </a:r>
          </a:p>
        </p:txBody>
      </p:sp>
      <p:grpSp>
        <p:nvGrpSpPr>
          <p:cNvPr name="Group 7" id="7"/>
          <p:cNvGrpSpPr/>
          <p:nvPr/>
        </p:nvGrpSpPr>
        <p:grpSpPr>
          <a:xfrm rot="0">
            <a:off x="8384535" y="2128097"/>
            <a:ext cx="9506826" cy="759560"/>
            <a:chOff x="0" y="0"/>
            <a:chExt cx="2308764" cy="184462"/>
          </a:xfrm>
        </p:grpSpPr>
        <p:sp>
          <p:nvSpPr>
            <p:cNvPr name="Freeform 8" id="8"/>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9" id="9"/>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10" id="10"/>
          <p:cNvSpPr txBox="true"/>
          <p:nvPr/>
        </p:nvSpPr>
        <p:spPr>
          <a:xfrm rot="0">
            <a:off x="8384535" y="2331798"/>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Conocer las tasas de llegada</a:t>
            </a:r>
          </a:p>
        </p:txBody>
      </p:sp>
      <p:grpSp>
        <p:nvGrpSpPr>
          <p:cNvPr name="Group 11" id="11"/>
          <p:cNvGrpSpPr/>
          <p:nvPr/>
        </p:nvGrpSpPr>
        <p:grpSpPr>
          <a:xfrm rot="0">
            <a:off x="8384535" y="3125244"/>
            <a:ext cx="9506826" cy="759560"/>
            <a:chOff x="0" y="0"/>
            <a:chExt cx="2308764" cy="184462"/>
          </a:xfrm>
        </p:grpSpPr>
        <p:sp>
          <p:nvSpPr>
            <p:cNvPr name="Freeform 12" id="12"/>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13" id="13"/>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14" id="14"/>
          <p:cNvSpPr txBox="true"/>
          <p:nvPr/>
        </p:nvSpPr>
        <p:spPr>
          <a:xfrm rot="0">
            <a:off x="8384535" y="3328945"/>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Conocer las tasas de servicio</a:t>
            </a:r>
          </a:p>
        </p:txBody>
      </p:sp>
      <p:grpSp>
        <p:nvGrpSpPr>
          <p:cNvPr name="Group 15" id="15"/>
          <p:cNvGrpSpPr/>
          <p:nvPr/>
        </p:nvGrpSpPr>
        <p:grpSpPr>
          <a:xfrm rot="0">
            <a:off x="8384535" y="4122391"/>
            <a:ext cx="9506826" cy="759560"/>
            <a:chOff x="0" y="0"/>
            <a:chExt cx="2308764" cy="184462"/>
          </a:xfrm>
        </p:grpSpPr>
        <p:sp>
          <p:nvSpPr>
            <p:cNvPr name="Freeform 16" id="16"/>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17" id="17"/>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18" id="18"/>
          <p:cNvSpPr txBox="true"/>
          <p:nvPr/>
        </p:nvSpPr>
        <p:spPr>
          <a:xfrm rot="0">
            <a:off x="8384535" y="4326092"/>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Conocer las condiciones iniciales del sistema</a:t>
            </a:r>
          </a:p>
        </p:txBody>
      </p:sp>
      <p:grpSp>
        <p:nvGrpSpPr>
          <p:cNvPr name="Group 19" id="19"/>
          <p:cNvGrpSpPr/>
          <p:nvPr/>
        </p:nvGrpSpPr>
        <p:grpSpPr>
          <a:xfrm rot="0">
            <a:off x="8384535" y="5120076"/>
            <a:ext cx="9506826" cy="1073265"/>
            <a:chOff x="0" y="0"/>
            <a:chExt cx="2308764" cy="260646"/>
          </a:xfrm>
        </p:grpSpPr>
        <p:sp>
          <p:nvSpPr>
            <p:cNvPr name="Freeform 20" id="20"/>
            <p:cNvSpPr/>
            <p:nvPr/>
          </p:nvSpPr>
          <p:spPr>
            <a:xfrm flipH="false" flipV="false" rot="0">
              <a:off x="0" y="0"/>
              <a:ext cx="2308764" cy="260646"/>
            </a:xfrm>
            <a:custGeom>
              <a:avLst/>
              <a:gdLst/>
              <a:ahLst/>
              <a:cxnLst/>
              <a:rect r="r" b="b" t="t" l="l"/>
              <a:pathLst>
                <a:path h="260646" w="2308764">
                  <a:moveTo>
                    <a:pt x="41532" y="0"/>
                  </a:moveTo>
                  <a:lnTo>
                    <a:pt x="2267232" y="0"/>
                  </a:lnTo>
                  <a:cubicBezTo>
                    <a:pt x="2290170" y="0"/>
                    <a:pt x="2308764" y="18595"/>
                    <a:pt x="2308764" y="41532"/>
                  </a:cubicBezTo>
                  <a:lnTo>
                    <a:pt x="2308764" y="219114"/>
                  </a:lnTo>
                  <a:cubicBezTo>
                    <a:pt x="2308764" y="242051"/>
                    <a:pt x="2290170" y="260646"/>
                    <a:pt x="2267232" y="260646"/>
                  </a:cubicBezTo>
                  <a:lnTo>
                    <a:pt x="41532" y="260646"/>
                  </a:lnTo>
                  <a:cubicBezTo>
                    <a:pt x="18595" y="260646"/>
                    <a:pt x="0" y="242051"/>
                    <a:pt x="0" y="219114"/>
                  </a:cubicBezTo>
                  <a:lnTo>
                    <a:pt x="0" y="41532"/>
                  </a:lnTo>
                  <a:cubicBezTo>
                    <a:pt x="0" y="18595"/>
                    <a:pt x="18595" y="0"/>
                    <a:pt x="41532" y="0"/>
                  </a:cubicBezTo>
                  <a:close/>
                </a:path>
              </a:pathLst>
            </a:custGeom>
            <a:solidFill>
              <a:srgbClr val="7A7B7B"/>
            </a:solidFill>
          </p:spPr>
        </p:sp>
        <p:sp>
          <p:nvSpPr>
            <p:cNvPr name="TextBox 21" id="21"/>
            <p:cNvSpPr txBox="true"/>
            <p:nvPr/>
          </p:nvSpPr>
          <p:spPr>
            <a:xfrm>
              <a:off x="0" y="-47625"/>
              <a:ext cx="2308764" cy="308271"/>
            </a:xfrm>
            <a:prstGeom prst="rect">
              <a:avLst/>
            </a:prstGeom>
          </p:spPr>
          <p:txBody>
            <a:bodyPr anchor="ctr" rtlCol="false" tIns="50800" lIns="50800" bIns="50800" rIns="50800"/>
            <a:lstStyle/>
            <a:p>
              <a:pPr algn="ctr">
                <a:lnSpc>
                  <a:spcPts val="4059"/>
                </a:lnSpc>
              </a:pPr>
            </a:p>
          </p:txBody>
        </p:sp>
      </p:grpSp>
      <p:sp>
        <p:nvSpPr>
          <p:cNvPr name="TextBox 22" id="22"/>
          <p:cNvSpPr txBox="true"/>
          <p:nvPr/>
        </p:nvSpPr>
        <p:spPr>
          <a:xfrm rot="0">
            <a:off x="8384535" y="5240976"/>
            <a:ext cx="9506826" cy="869564"/>
          </a:xfrm>
          <a:prstGeom prst="rect">
            <a:avLst/>
          </a:prstGeom>
        </p:spPr>
        <p:txBody>
          <a:bodyPr anchor="t" rtlCol="false" tIns="0" lIns="0" bIns="0" rIns="0">
            <a:spAutoFit/>
          </a:bodyPr>
          <a:lstStyle/>
          <a:p>
            <a:pPr algn="ctr">
              <a:lnSpc>
                <a:spcPts val="3460"/>
              </a:lnSpc>
            </a:pPr>
            <a:r>
              <a:rPr lang="en-US" sz="3146">
                <a:solidFill>
                  <a:srgbClr val="FFFFFF"/>
                </a:solidFill>
                <a:latin typeface="Poppins Medium"/>
                <a:ea typeface="Poppins Medium"/>
                <a:cs typeface="Poppins Medium"/>
                <a:sym typeface="Poppins Medium"/>
              </a:rPr>
              <a:t>Tener datos determinrsticos</a:t>
            </a:r>
          </a:p>
          <a:p>
            <a:pPr algn="ctr">
              <a:lnSpc>
                <a:spcPts val="3460"/>
              </a:lnSpc>
              <a:spcBef>
                <a:spcPct val="0"/>
              </a:spcBef>
            </a:pPr>
            <a:r>
              <a:rPr lang="en-US" sz="3146">
                <a:solidFill>
                  <a:srgbClr val="FFFFFF"/>
                </a:solidFill>
                <a:latin typeface="Poppins Medium"/>
                <a:ea typeface="Poppins Medium"/>
                <a:cs typeface="Poppins Medium"/>
                <a:sym typeface="Poppins Medium"/>
              </a:rPr>
              <a:t>(valores conocidos)</a:t>
            </a:r>
          </a:p>
        </p:txBody>
      </p:sp>
      <p:grpSp>
        <p:nvGrpSpPr>
          <p:cNvPr name="Group 23" id="23"/>
          <p:cNvGrpSpPr/>
          <p:nvPr/>
        </p:nvGrpSpPr>
        <p:grpSpPr>
          <a:xfrm rot="0">
            <a:off x="8384535" y="6402973"/>
            <a:ext cx="9506826" cy="759560"/>
            <a:chOff x="0" y="0"/>
            <a:chExt cx="2308764" cy="184462"/>
          </a:xfrm>
        </p:grpSpPr>
        <p:sp>
          <p:nvSpPr>
            <p:cNvPr name="Freeform 24" id="24"/>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25" id="25"/>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26" id="26"/>
          <p:cNvSpPr txBox="true"/>
          <p:nvPr/>
        </p:nvSpPr>
        <p:spPr>
          <a:xfrm rot="0">
            <a:off x="8384535" y="6606674"/>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Conocer las horas de trabajo</a:t>
            </a:r>
          </a:p>
        </p:txBody>
      </p:sp>
      <p:grpSp>
        <p:nvGrpSpPr>
          <p:cNvPr name="Group 27" id="27"/>
          <p:cNvGrpSpPr/>
          <p:nvPr/>
        </p:nvGrpSpPr>
        <p:grpSpPr>
          <a:xfrm rot="0">
            <a:off x="8384535" y="7400119"/>
            <a:ext cx="9506826" cy="759560"/>
            <a:chOff x="0" y="0"/>
            <a:chExt cx="2308764" cy="184462"/>
          </a:xfrm>
        </p:grpSpPr>
        <p:sp>
          <p:nvSpPr>
            <p:cNvPr name="Freeform 28" id="28"/>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29" id="29"/>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30" id="30"/>
          <p:cNvSpPr txBox="true"/>
          <p:nvPr/>
        </p:nvSpPr>
        <p:spPr>
          <a:xfrm rot="0">
            <a:off x="8384535" y="7603820"/>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Conocer la cantidad de recursos disponibles</a:t>
            </a:r>
          </a:p>
        </p:txBody>
      </p:sp>
      <p:grpSp>
        <p:nvGrpSpPr>
          <p:cNvPr name="Group 31" id="31"/>
          <p:cNvGrpSpPr/>
          <p:nvPr/>
        </p:nvGrpSpPr>
        <p:grpSpPr>
          <a:xfrm rot="0">
            <a:off x="8384535" y="8397266"/>
            <a:ext cx="9506826" cy="759560"/>
            <a:chOff x="0" y="0"/>
            <a:chExt cx="2308764" cy="184462"/>
          </a:xfrm>
        </p:grpSpPr>
        <p:sp>
          <p:nvSpPr>
            <p:cNvPr name="Freeform 32" id="32"/>
            <p:cNvSpPr/>
            <p:nvPr/>
          </p:nvSpPr>
          <p:spPr>
            <a:xfrm flipH="false" flipV="false" rot="0">
              <a:off x="0" y="0"/>
              <a:ext cx="2308764" cy="184462"/>
            </a:xfrm>
            <a:custGeom>
              <a:avLst/>
              <a:gdLst/>
              <a:ahLst/>
              <a:cxnLst/>
              <a:rect r="r" b="b" t="t" l="l"/>
              <a:pathLst>
                <a:path h="184462" w="2308764">
                  <a:moveTo>
                    <a:pt x="41532" y="0"/>
                  </a:moveTo>
                  <a:lnTo>
                    <a:pt x="2267232" y="0"/>
                  </a:lnTo>
                  <a:cubicBezTo>
                    <a:pt x="2290170" y="0"/>
                    <a:pt x="2308764" y="18595"/>
                    <a:pt x="2308764" y="41532"/>
                  </a:cubicBezTo>
                  <a:lnTo>
                    <a:pt x="2308764" y="142930"/>
                  </a:lnTo>
                  <a:cubicBezTo>
                    <a:pt x="2308764" y="165867"/>
                    <a:pt x="2290170" y="184462"/>
                    <a:pt x="2267232" y="184462"/>
                  </a:cubicBezTo>
                  <a:lnTo>
                    <a:pt x="41532" y="184462"/>
                  </a:lnTo>
                  <a:cubicBezTo>
                    <a:pt x="18595" y="184462"/>
                    <a:pt x="0" y="165867"/>
                    <a:pt x="0" y="142930"/>
                  </a:cubicBezTo>
                  <a:lnTo>
                    <a:pt x="0" y="41532"/>
                  </a:lnTo>
                  <a:cubicBezTo>
                    <a:pt x="0" y="18595"/>
                    <a:pt x="18595" y="0"/>
                    <a:pt x="41532" y="0"/>
                  </a:cubicBezTo>
                  <a:close/>
                </a:path>
              </a:pathLst>
            </a:custGeom>
            <a:solidFill>
              <a:srgbClr val="7A7B7B"/>
            </a:solidFill>
          </p:spPr>
        </p:sp>
        <p:sp>
          <p:nvSpPr>
            <p:cNvPr name="TextBox 33" id="33"/>
            <p:cNvSpPr txBox="true"/>
            <p:nvPr/>
          </p:nvSpPr>
          <p:spPr>
            <a:xfrm>
              <a:off x="0" y="-47625"/>
              <a:ext cx="2308764" cy="232087"/>
            </a:xfrm>
            <a:prstGeom prst="rect">
              <a:avLst/>
            </a:prstGeom>
          </p:spPr>
          <p:txBody>
            <a:bodyPr anchor="ctr" rtlCol="false" tIns="50800" lIns="50800" bIns="50800" rIns="50800"/>
            <a:lstStyle/>
            <a:p>
              <a:pPr algn="ctr">
                <a:lnSpc>
                  <a:spcPts val="4059"/>
                </a:lnSpc>
              </a:pPr>
            </a:p>
          </p:txBody>
        </p:sp>
      </p:grpSp>
      <p:sp>
        <p:nvSpPr>
          <p:cNvPr name="TextBox 34" id="34"/>
          <p:cNvSpPr txBox="true"/>
          <p:nvPr/>
        </p:nvSpPr>
        <p:spPr>
          <a:xfrm rot="0">
            <a:off x="8384535" y="8600967"/>
            <a:ext cx="9506826" cy="435709"/>
          </a:xfrm>
          <a:prstGeom prst="rect">
            <a:avLst/>
          </a:prstGeom>
        </p:spPr>
        <p:txBody>
          <a:bodyPr anchor="t" rtlCol="false" tIns="0" lIns="0" bIns="0" rIns="0">
            <a:spAutoFit/>
          </a:bodyPr>
          <a:lstStyle/>
          <a:p>
            <a:pPr algn="ctr">
              <a:lnSpc>
                <a:spcPts val="3460"/>
              </a:lnSpc>
              <a:spcBef>
                <a:spcPct val="0"/>
              </a:spcBef>
            </a:pPr>
            <a:r>
              <a:rPr lang="en-US" sz="3146">
                <a:solidFill>
                  <a:srgbClr val="FFFFFF"/>
                </a:solidFill>
                <a:latin typeface="Poppins Medium"/>
                <a:ea typeface="Poppins Medium"/>
                <a:cs typeface="Poppins Medium"/>
                <a:sym typeface="Poppins Medium"/>
              </a:rPr>
              <a:t>Tener datos probabilrsticos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196845" y="2167609"/>
            <a:ext cx="2574145" cy="5951781"/>
          </a:xfrm>
          <a:custGeom>
            <a:avLst/>
            <a:gdLst/>
            <a:ahLst/>
            <a:cxnLst/>
            <a:rect r="r" b="b" t="t" l="l"/>
            <a:pathLst>
              <a:path h="5951781" w="2574145">
                <a:moveTo>
                  <a:pt x="0" y="0"/>
                </a:moveTo>
                <a:lnTo>
                  <a:pt x="2574145" y="0"/>
                </a:lnTo>
                <a:lnTo>
                  <a:pt x="2574145" y="5951782"/>
                </a:lnTo>
                <a:lnTo>
                  <a:pt x="0" y="5951782"/>
                </a:lnTo>
                <a:lnTo>
                  <a:pt x="0" y="0"/>
                </a:lnTo>
                <a:close/>
              </a:path>
            </a:pathLst>
          </a:custGeom>
          <a:blipFill>
            <a:blip r:embed="rId2"/>
            <a:stretch>
              <a:fillRect l="0" t="0" r="0" b="0"/>
            </a:stretch>
          </a:blipFill>
        </p:spPr>
      </p:sp>
      <p:sp>
        <p:nvSpPr>
          <p:cNvPr name="TextBox 3" id="3"/>
          <p:cNvSpPr txBox="true"/>
          <p:nvPr/>
        </p:nvSpPr>
        <p:spPr>
          <a:xfrm rot="0">
            <a:off x="4871905" y="501995"/>
            <a:ext cx="8544189" cy="1955800"/>
          </a:xfrm>
          <a:prstGeom prst="rect">
            <a:avLst/>
          </a:prstGeom>
        </p:spPr>
        <p:txBody>
          <a:bodyPr anchor="t" rtlCol="false" tIns="0" lIns="0" bIns="0" rIns="0">
            <a:spAutoFit/>
          </a:bodyPr>
          <a:lstStyle/>
          <a:p>
            <a:pPr algn="ctr">
              <a:lnSpc>
                <a:spcPts val="7699"/>
              </a:lnSpc>
            </a:pPr>
            <a:r>
              <a:rPr lang="en-US" b="true" sz="6999">
                <a:solidFill>
                  <a:srgbClr val="FFFFFF"/>
                </a:solidFill>
                <a:latin typeface="Poppins Medium Bold"/>
                <a:ea typeface="Poppins Medium Bold"/>
                <a:cs typeface="Poppins Medium Bold"/>
                <a:sym typeface="Poppins Medium Bold"/>
              </a:rPr>
              <a:t>¿Por qué utilizar la simulación?</a:t>
            </a:r>
          </a:p>
        </p:txBody>
      </p:sp>
      <p:grpSp>
        <p:nvGrpSpPr>
          <p:cNvPr name="Group 4" id="4"/>
          <p:cNvGrpSpPr/>
          <p:nvPr/>
        </p:nvGrpSpPr>
        <p:grpSpPr>
          <a:xfrm rot="0">
            <a:off x="1420497" y="3445185"/>
            <a:ext cx="11538826" cy="4494769"/>
            <a:chOff x="0" y="0"/>
            <a:chExt cx="3039032" cy="1183807"/>
          </a:xfrm>
        </p:grpSpPr>
        <p:sp>
          <p:nvSpPr>
            <p:cNvPr name="Freeform 5" id="5"/>
            <p:cNvSpPr/>
            <p:nvPr/>
          </p:nvSpPr>
          <p:spPr>
            <a:xfrm flipH="false" flipV="false" rot="0">
              <a:off x="0" y="0"/>
              <a:ext cx="3039033" cy="1183807"/>
            </a:xfrm>
            <a:custGeom>
              <a:avLst/>
              <a:gdLst/>
              <a:ahLst/>
              <a:cxnLst/>
              <a:rect r="r" b="b" t="t" l="l"/>
              <a:pathLst>
                <a:path h="1183807" w="3039033">
                  <a:moveTo>
                    <a:pt x="34218" y="0"/>
                  </a:moveTo>
                  <a:lnTo>
                    <a:pt x="3004814" y="0"/>
                  </a:lnTo>
                  <a:cubicBezTo>
                    <a:pt x="3013889" y="0"/>
                    <a:pt x="3022593" y="3605"/>
                    <a:pt x="3029010" y="10022"/>
                  </a:cubicBezTo>
                  <a:cubicBezTo>
                    <a:pt x="3035427" y="16439"/>
                    <a:pt x="3039033" y="25143"/>
                    <a:pt x="3039033" y="34218"/>
                  </a:cubicBezTo>
                  <a:lnTo>
                    <a:pt x="3039033" y="1149589"/>
                  </a:lnTo>
                  <a:cubicBezTo>
                    <a:pt x="3039033" y="1158664"/>
                    <a:pt x="3035427" y="1167368"/>
                    <a:pt x="3029010" y="1173785"/>
                  </a:cubicBezTo>
                  <a:cubicBezTo>
                    <a:pt x="3022593" y="1180202"/>
                    <a:pt x="3013889" y="1183807"/>
                    <a:pt x="3004814" y="1183807"/>
                  </a:cubicBezTo>
                  <a:lnTo>
                    <a:pt x="34218" y="1183807"/>
                  </a:lnTo>
                  <a:cubicBezTo>
                    <a:pt x="25143" y="1183807"/>
                    <a:pt x="16439" y="1180202"/>
                    <a:pt x="10022" y="1173785"/>
                  </a:cubicBezTo>
                  <a:cubicBezTo>
                    <a:pt x="3605" y="1167368"/>
                    <a:pt x="0" y="1158664"/>
                    <a:pt x="0" y="1149589"/>
                  </a:cubicBezTo>
                  <a:lnTo>
                    <a:pt x="0" y="34218"/>
                  </a:lnTo>
                  <a:cubicBezTo>
                    <a:pt x="0" y="25143"/>
                    <a:pt x="3605" y="16439"/>
                    <a:pt x="10022" y="10022"/>
                  </a:cubicBezTo>
                  <a:cubicBezTo>
                    <a:pt x="16439" y="3605"/>
                    <a:pt x="25143" y="0"/>
                    <a:pt x="34218" y="0"/>
                  </a:cubicBezTo>
                  <a:close/>
                </a:path>
              </a:pathLst>
            </a:custGeom>
            <a:solidFill>
              <a:srgbClr val="7A7B7B"/>
            </a:solidFill>
          </p:spPr>
        </p:sp>
        <p:sp>
          <p:nvSpPr>
            <p:cNvPr name="TextBox 6" id="6"/>
            <p:cNvSpPr txBox="true"/>
            <p:nvPr/>
          </p:nvSpPr>
          <p:spPr>
            <a:xfrm>
              <a:off x="0" y="-57150"/>
              <a:ext cx="3039032" cy="1240957"/>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665804" y="3765344"/>
            <a:ext cx="11048212" cy="3892550"/>
          </a:xfrm>
          <a:prstGeom prst="rect">
            <a:avLst/>
          </a:prstGeom>
        </p:spPr>
        <p:txBody>
          <a:bodyPr anchor="t" rtlCol="false" tIns="0" lIns="0" bIns="0" rIns="0">
            <a:spAutoFit/>
          </a:bodyPr>
          <a:lstStyle/>
          <a:p>
            <a:pPr algn="l">
              <a:lnSpc>
                <a:spcPts val="3850"/>
              </a:lnSpc>
              <a:spcBef>
                <a:spcPct val="0"/>
              </a:spcBef>
            </a:pPr>
            <a:r>
              <a:rPr lang="en-US" b="true" sz="3500">
                <a:solidFill>
                  <a:srgbClr val="FFFFFF"/>
                </a:solidFill>
                <a:latin typeface="Poppins Medium"/>
                <a:ea typeface="Poppins Medium"/>
                <a:cs typeface="Poppins Medium"/>
                <a:sym typeface="Poppins Medium"/>
              </a:rPr>
              <a:t>Para poder entender más sobre las características operativas de un sistema. También entendemos el comportamiento de un sistema a medida que evoluciona con el tiempo, mediante el desarrollo de un modelo de simulación, tratamos de entender este modelo mediante supuestos que se transforman en relaciones matemáticas y lógicas.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871905" y="987770"/>
            <a:ext cx="8544189" cy="984250"/>
          </a:xfrm>
          <a:prstGeom prst="rect">
            <a:avLst/>
          </a:prstGeom>
        </p:spPr>
        <p:txBody>
          <a:bodyPr anchor="t" rtlCol="false" tIns="0" lIns="0" bIns="0" rIns="0">
            <a:spAutoFit/>
          </a:bodyPr>
          <a:lstStyle/>
          <a:p>
            <a:pPr algn="ctr">
              <a:lnSpc>
                <a:spcPts val="7699"/>
              </a:lnSpc>
            </a:pPr>
            <a:r>
              <a:rPr lang="en-US" b="true" sz="6999">
                <a:solidFill>
                  <a:srgbClr val="FFFFFF"/>
                </a:solidFill>
                <a:latin typeface="Poppins Medium Bold"/>
                <a:ea typeface="Poppins Medium Bold"/>
                <a:cs typeface="Poppins Medium Bold"/>
                <a:sym typeface="Poppins Medium Bold"/>
              </a:rPr>
              <a:t>¿Que es SIMIO?</a:t>
            </a:r>
          </a:p>
        </p:txBody>
      </p:sp>
      <p:grpSp>
        <p:nvGrpSpPr>
          <p:cNvPr name="Group 3" id="3"/>
          <p:cNvGrpSpPr/>
          <p:nvPr/>
        </p:nvGrpSpPr>
        <p:grpSpPr>
          <a:xfrm rot="0">
            <a:off x="752541" y="2636422"/>
            <a:ext cx="16782918" cy="6994073"/>
            <a:chOff x="0" y="0"/>
            <a:chExt cx="4420192" cy="1842060"/>
          </a:xfrm>
        </p:grpSpPr>
        <p:sp>
          <p:nvSpPr>
            <p:cNvPr name="Freeform 4" id="4"/>
            <p:cNvSpPr/>
            <p:nvPr/>
          </p:nvSpPr>
          <p:spPr>
            <a:xfrm flipH="false" flipV="false" rot="0">
              <a:off x="0" y="0"/>
              <a:ext cx="4420193" cy="1842060"/>
            </a:xfrm>
            <a:custGeom>
              <a:avLst/>
              <a:gdLst/>
              <a:ahLst/>
              <a:cxnLst/>
              <a:rect r="r" b="b" t="t" l="l"/>
              <a:pathLst>
                <a:path h="1842060" w="4420193">
                  <a:moveTo>
                    <a:pt x="23526" y="0"/>
                  </a:moveTo>
                  <a:lnTo>
                    <a:pt x="4396667" y="0"/>
                  </a:lnTo>
                  <a:cubicBezTo>
                    <a:pt x="4402906" y="0"/>
                    <a:pt x="4408890" y="2479"/>
                    <a:pt x="4413302" y="6891"/>
                  </a:cubicBezTo>
                  <a:cubicBezTo>
                    <a:pt x="4417714" y="11303"/>
                    <a:pt x="4420193" y="17287"/>
                    <a:pt x="4420193" y="23526"/>
                  </a:cubicBezTo>
                  <a:lnTo>
                    <a:pt x="4420193" y="1818534"/>
                  </a:lnTo>
                  <a:cubicBezTo>
                    <a:pt x="4420193" y="1831527"/>
                    <a:pt x="4409660" y="1842060"/>
                    <a:pt x="4396667" y="1842060"/>
                  </a:cubicBezTo>
                  <a:lnTo>
                    <a:pt x="23526" y="1842060"/>
                  </a:lnTo>
                  <a:cubicBezTo>
                    <a:pt x="10533" y="1842060"/>
                    <a:pt x="0" y="1831527"/>
                    <a:pt x="0" y="1818534"/>
                  </a:cubicBezTo>
                  <a:lnTo>
                    <a:pt x="0" y="23526"/>
                  </a:lnTo>
                  <a:cubicBezTo>
                    <a:pt x="0" y="10533"/>
                    <a:pt x="10533" y="0"/>
                    <a:pt x="23526" y="0"/>
                  </a:cubicBezTo>
                  <a:close/>
                </a:path>
              </a:pathLst>
            </a:custGeom>
            <a:solidFill>
              <a:srgbClr val="7A7B7B"/>
            </a:solidFill>
          </p:spPr>
        </p:sp>
        <p:sp>
          <p:nvSpPr>
            <p:cNvPr name="TextBox 5" id="5"/>
            <p:cNvSpPr txBox="true"/>
            <p:nvPr/>
          </p:nvSpPr>
          <p:spPr>
            <a:xfrm>
              <a:off x="0" y="-57150"/>
              <a:ext cx="4420192" cy="189921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1028700" y="2933059"/>
            <a:ext cx="16230600" cy="6400800"/>
          </a:xfrm>
          <a:prstGeom prst="rect">
            <a:avLst/>
          </a:prstGeom>
        </p:spPr>
        <p:txBody>
          <a:bodyPr anchor="t" rtlCol="false" tIns="0" lIns="0" bIns="0" rIns="0">
            <a:spAutoFit/>
          </a:bodyPr>
          <a:lstStyle/>
          <a:p>
            <a:pPr algn="just">
              <a:lnSpc>
                <a:spcPts val="4200"/>
              </a:lnSpc>
              <a:spcBef>
                <a:spcPct val="0"/>
              </a:spcBef>
            </a:pPr>
            <a:r>
              <a:rPr lang="en-US" b="true" sz="3500">
                <a:solidFill>
                  <a:srgbClr val="FFFFFF"/>
                </a:solidFill>
                <a:latin typeface="Poppins Medium"/>
                <a:ea typeface="Poppins Medium"/>
                <a:cs typeface="Poppins Medium"/>
                <a:sym typeface="Poppins Medium"/>
              </a:rPr>
              <a:t>Por sus siglas en Inglés SIMIO (Simulation Modeling framework based on Intelligent Objects) es una herramienta de modelación, simulación y animación 3D de flujos de procesos por eventos discretos, basado en un enfoque mixto que combina objetos y procedimientos para producir modelos de comportamiento de sistemas logísticos, industriales y de servicios.</a:t>
            </a:r>
          </a:p>
          <a:p>
            <a:pPr algn="just">
              <a:lnSpc>
                <a:spcPts val="4200"/>
              </a:lnSpc>
              <a:spcBef>
                <a:spcPct val="0"/>
              </a:spcBef>
            </a:pPr>
            <a:r>
              <a:rPr lang="en-US" b="true" sz="3500">
                <a:solidFill>
                  <a:srgbClr val="FFFFFF"/>
                </a:solidFill>
                <a:latin typeface="Poppins Medium"/>
                <a:ea typeface="Poppins Medium"/>
                <a:cs typeface="Poppins Medium"/>
                <a:sym typeface="Poppins Medium"/>
              </a:rPr>
              <a:t>Con SIMIO podemos realizar:</a:t>
            </a:r>
          </a:p>
          <a:p>
            <a:pPr algn="just" marL="755651" indent="-377825" lvl="1">
              <a:lnSpc>
                <a:spcPts val="4200"/>
              </a:lnSpc>
              <a:buFont typeface="Arial"/>
              <a:buChar char="•"/>
            </a:pPr>
            <a:r>
              <a:rPr lang="en-US" b="true" sz="3500">
                <a:solidFill>
                  <a:srgbClr val="FFFFFF"/>
                </a:solidFill>
                <a:latin typeface="Poppins Medium"/>
                <a:ea typeface="Poppins Medium"/>
                <a:cs typeface="Poppins Medium"/>
                <a:sym typeface="Poppins Medium"/>
              </a:rPr>
              <a:t>Predecir y mejorar el rendimiento de sistemas dinámicos y complejos</a:t>
            </a:r>
          </a:p>
          <a:p>
            <a:pPr algn="just" marL="755651" indent="-377825" lvl="1">
              <a:lnSpc>
                <a:spcPts val="4200"/>
              </a:lnSpc>
              <a:buFont typeface="Arial"/>
              <a:buChar char="•"/>
            </a:pPr>
            <a:r>
              <a:rPr lang="en-US" b="true" sz="3500">
                <a:solidFill>
                  <a:srgbClr val="FFFFFF"/>
                </a:solidFill>
                <a:latin typeface="Poppins Medium"/>
                <a:ea typeface="Poppins Medium"/>
                <a:cs typeface="Poppins Medium"/>
                <a:sym typeface="Poppins Medium"/>
              </a:rPr>
              <a:t>Interactuar con el sistema modelado</a:t>
            </a:r>
          </a:p>
          <a:p>
            <a:pPr algn="just" marL="755651" indent="-377825" lvl="1">
              <a:lnSpc>
                <a:spcPts val="4200"/>
              </a:lnSpc>
              <a:buFont typeface="Arial"/>
              <a:buChar char="•"/>
            </a:pPr>
            <a:r>
              <a:rPr lang="en-US" b="true" sz="3500">
                <a:solidFill>
                  <a:srgbClr val="FFFFFF"/>
                </a:solidFill>
                <a:latin typeface="Poppins Medium"/>
                <a:ea typeface="Poppins Medium"/>
                <a:cs typeface="Poppins Medium"/>
                <a:sym typeface="Poppins Medium"/>
              </a:rPr>
              <a:t>Experimentar con varios parámetros de entrada</a:t>
            </a:r>
          </a:p>
          <a:p>
            <a:pPr algn="just" marL="755651" indent="-377825" lvl="1">
              <a:lnSpc>
                <a:spcPts val="4200"/>
              </a:lnSpc>
              <a:buFont typeface="Arial"/>
              <a:buChar char="•"/>
            </a:pPr>
            <a:r>
              <a:rPr lang="en-US" b="true" sz="3500">
                <a:solidFill>
                  <a:srgbClr val="FFFFFF"/>
                </a:solidFill>
                <a:latin typeface="Poppins Medium"/>
                <a:ea typeface="Poppins Medium"/>
                <a:cs typeface="Poppins Medium"/>
                <a:sym typeface="Poppins Medium"/>
              </a:rPr>
              <a:t>Modelado 3D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582763" y="355501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42065" y="3555016"/>
            <a:ext cx="3763172" cy="4114800"/>
          </a:xfrm>
          <a:custGeom>
            <a:avLst/>
            <a:gdLst/>
            <a:ahLst/>
            <a:cxnLst/>
            <a:rect r="r" b="b" t="t" l="l"/>
            <a:pathLst>
              <a:path h="4114800" w="3763172">
                <a:moveTo>
                  <a:pt x="0" y="0"/>
                </a:moveTo>
                <a:lnTo>
                  <a:pt x="3763172" y="0"/>
                </a:lnTo>
                <a:lnTo>
                  <a:pt x="37631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82763" y="459399"/>
            <a:ext cx="11122474" cy="2254248"/>
          </a:xfrm>
          <a:prstGeom prst="rect">
            <a:avLst/>
          </a:prstGeom>
        </p:spPr>
        <p:txBody>
          <a:bodyPr anchor="t" rtlCol="false" tIns="0" lIns="0" bIns="0" rIns="0">
            <a:spAutoFit/>
          </a:bodyPr>
          <a:lstStyle/>
          <a:p>
            <a:pPr algn="ctr">
              <a:lnSpc>
                <a:spcPts val="8799"/>
              </a:lnSpc>
            </a:pPr>
            <a:r>
              <a:rPr lang="en-US" b="true" sz="7999">
                <a:solidFill>
                  <a:srgbClr val="FFFFFF"/>
                </a:solidFill>
                <a:latin typeface="Poppins Medium Bold"/>
                <a:ea typeface="Poppins Medium Bold"/>
                <a:cs typeface="Poppins Medium Bold"/>
                <a:sym typeface="Poppins Medium Bold"/>
              </a:rPr>
              <a:t>Componentes principales de SIMIO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DAGJ2291yXw</dc:identifier>
  <dcterms:modified xsi:type="dcterms:W3CDTF">2011-08-01T06:04:30Z</dcterms:modified>
  <cp:revision>1</cp:revision>
  <dc:title>Clase 1 - 26/07</dc:title>
</cp:coreProperties>
</file>